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5143500" cx="9144000"/>
  <p:notesSz cx="6858000" cy="9144000"/>
  <p:embeddedFontLst>
    <p:embeddedFont>
      <p:font typeface="Nunito SemiBold"/>
      <p:regular r:id="rId32"/>
      <p:bold r:id="rId33"/>
      <p:italic r:id="rId34"/>
      <p:boldItalic r:id="rId35"/>
    </p:embeddedFont>
    <p:embeddedFont>
      <p:font typeface="Nunito"/>
      <p:regular r:id="rId36"/>
      <p:bold r:id="rId37"/>
      <p:italic r:id="rId38"/>
      <p:boldItalic r:id="rId39"/>
    </p:embeddedFont>
    <p:embeddedFont>
      <p:font typeface="Nunito Medium"/>
      <p:regular r:id="rId40"/>
      <p:bold r:id="rId41"/>
      <p:italic r:id="rId42"/>
      <p:boldItalic r:id="rId43"/>
    </p:embeddedFont>
    <p:embeddedFont>
      <p:font typeface="Lexend"/>
      <p:regular r:id="rId44"/>
      <p:bold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NunitoMedium-regular.fntdata"/><Relationship Id="rId20" Type="http://schemas.openxmlformats.org/officeDocument/2006/relationships/slide" Target="slides/slide15.xml"/><Relationship Id="rId42" Type="http://schemas.openxmlformats.org/officeDocument/2006/relationships/font" Target="fonts/NunitoMedium-italic.fntdata"/><Relationship Id="rId41" Type="http://schemas.openxmlformats.org/officeDocument/2006/relationships/font" Target="fonts/NunitoMedium-bold.fntdata"/><Relationship Id="rId22" Type="http://schemas.openxmlformats.org/officeDocument/2006/relationships/slide" Target="slides/slide17.xml"/><Relationship Id="rId44" Type="http://schemas.openxmlformats.org/officeDocument/2006/relationships/font" Target="fonts/Lexend-regular.fntdata"/><Relationship Id="rId21" Type="http://schemas.openxmlformats.org/officeDocument/2006/relationships/slide" Target="slides/slide16.xml"/><Relationship Id="rId43" Type="http://schemas.openxmlformats.org/officeDocument/2006/relationships/font" Target="fonts/NunitoMedium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45" Type="http://schemas.openxmlformats.org/officeDocument/2006/relationships/font" Target="fonts/Lexen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NunitoSemiBold-bold.fntdata"/><Relationship Id="rId10" Type="http://schemas.openxmlformats.org/officeDocument/2006/relationships/slide" Target="slides/slide5.xml"/><Relationship Id="rId32" Type="http://schemas.openxmlformats.org/officeDocument/2006/relationships/font" Target="fonts/NunitoSemiBold-regular.fntdata"/><Relationship Id="rId13" Type="http://schemas.openxmlformats.org/officeDocument/2006/relationships/slide" Target="slides/slide8.xml"/><Relationship Id="rId35" Type="http://schemas.openxmlformats.org/officeDocument/2006/relationships/font" Target="fonts/NunitoSemiBold-boldItalic.fntdata"/><Relationship Id="rId12" Type="http://schemas.openxmlformats.org/officeDocument/2006/relationships/slide" Target="slides/slide7.xml"/><Relationship Id="rId34" Type="http://schemas.openxmlformats.org/officeDocument/2006/relationships/font" Target="fonts/NunitoSemiBold-italic.fntdata"/><Relationship Id="rId15" Type="http://schemas.openxmlformats.org/officeDocument/2006/relationships/slide" Target="slides/slide10.xml"/><Relationship Id="rId37" Type="http://schemas.openxmlformats.org/officeDocument/2006/relationships/font" Target="fonts/Nunito-bold.fntdata"/><Relationship Id="rId14" Type="http://schemas.openxmlformats.org/officeDocument/2006/relationships/slide" Target="slides/slide9.xml"/><Relationship Id="rId36" Type="http://schemas.openxmlformats.org/officeDocument/2006/relationships/font" Target="fonts/Nunito-regular.fntdata"/><Relationship Id="rId17" Type="http://schemas.openxmlformats.org/officeDocument/2006/relationships/slide" Target="slides/slide12.xml"/><Relationship Id="rId39" Type="http://schemas.openxmlformats.org/officeDocument/2006/relationships/font" Target="fonts/Nunito-boldItalic.fntdata"/><Relationship Id="rId16" Type="http://schemas.openxmlformats.org/officeDocument/2006/relationships/slide" Target="slides/slide11.xml"/><Relationship Id="rId38" Type="http://schemas.openxmlformats.org/officeDocument/2006/relationships/font" Target="fonts/Nunito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108d60eb5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108d60eb5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1110bef99e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1110bef99e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10f024b6ff_0_3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10f024b6ff_0_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1110bef99e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1110bef99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108d60eb5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108d60eb5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10f024b6ff_0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10f024b6ff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10f024b6ff_0_3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10f024b6ff_0_3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10f024b6ff_0_4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10f024b6ff_0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10f024b6ff_0_4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10f024b6ff_0_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1187026da2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1187026da2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1187026da2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1187026da2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1187026da2_1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1187026da2_1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1187026da2_1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1187026da2_1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1187026da2_1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1187026da2_1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11d3bc354a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11d3bc354a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11d3bc354a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11d3bc354a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11d3bc354a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11d3bc354a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11d3bc354a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11d3bc354a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11d3bc354a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11d3bc354a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11d3bc354a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11d3bc354a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11d3bc354a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311d3bc354a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11d3bc354a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311d3bc354a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11d3bc354a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311d3bc354a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11d3bc354a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11d3bc354a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1187026da2_1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31187026da2_1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11d3bc354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311d3bc354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52" name="Google Shape;52;p13"/>
          <p:cNvGrpSpPr/>
          <p:nvPr/>
        </p:nvGrpSpPr>
        <p:grpSpPr>
          <a:xfrm>
            <a:off x="-1576268" y="1235423"/>
            <a:ext cx="11301906" cy="2672655"/>
            <a:chOff x="-1576268" y="886227"/>
            <a:chExt cx="11301906" cy="2672655"/>
          </a:xfrm>
        </p:grpSpPr>
        <p:grpSp>
          <p:nvGrpSpPr>
            <p:cNvPr id="53" name="Google Shape;53;p13"/>
            <p:cNvGrpSpPr/>
            <p:nvPr/>
          </p:nvGrpSpPr>
          <p:grpSpPr>
            <a:xfrm>
              <a:off x="-1576268" y="886227"/>
              <a:ext cx="2414270" cy="2665825"/>
              <a:chOff x="-1576268" y="886227"/>
              <a:chExt cx="2414270" cy="2665825"/>
            </a:xfrm>
          </p:grpSpPr>
          <p:sp>
            <p:nvSpPr>
              <p:cNvPr id="54" name="Google Shape;54;p13"/>
              <p:cNvSpPr/>
              <p:nvPr/>
            </p:nvSpPr>
            <p:spPr>
              <a:xfrm rot="613261">
                <a:off x="-1153483" y="1045340"/>
                <a:ext cx="1900393" cy="1196657"/>
              </a:xfrm>
              <a:custGeom>
                <a:rect b="b" l="l" r="r" t="t"/>
                <a:pathLst>
                  <a:path extrusionOk="0" h="354" w="562">
                    <a:moveTo>
                      <a:pt x="334" y="0"/>
                    </a:moveTo>
                    <a:cubicBezTo>
                      <a:pt x="302" y="0"/>
                      <a:pt x="271" y="4"/>
                      <a:pt x="247" y="9"/>
                    </a:cubicBezTo>
                    <a:cubicBezTo>
                      <a:pt x="118" y="39"/>
                      <a:pt x="0" y="162"/>
                      <a:pt x="17" y="260"/>
                    </a:cubicBezTo>
                    <a:cubicBezTo>
                      <a:pt x="24" y="302"/>
                      <a:pt x="50" y="332"/>
                      <a:pt x="83" y="354"/>
                    </a:cubicBezTo>
                    <a:cubicBezTo>
                      <a:pt x="100" y="350"/>
                      <a:pt x="115" y="345"/>
                      <a:pt x="110" y="331"/>
                    </a:cubicBezTo>
                    <a:cubicBezTo>
                      <a:pt x="104" y="318"/>
                      <a:pt x="85" y="317"/>
                      <a:pt x="76" y="309"/>
                    </a:cubicBezTo>
                    <a:cubicBezTo>
                      <a:pt x="37" y="280"/>
                      <a:pt x="4" y="197"/>
                      <a:pt x="45" y="174"/>
                    </a:cubicBezTo>
                    <a:cubicBezTo>
                      <a:pt x="52" y="170"/>
                      <a:pt x="59" y="168"/>
                      <a:pt x="68" y="168"/>
                    </a:cubicBezTo>
                    <a:cubicBezTo>
                      <a:pt x="102" y="168"/>
                      <a:pt x="148" y="198"/>
                      <a:pt x="172" y="238"/>
                    </a:cubicBezTo>
                    <a:cubicBezTo>
                      <a:pt x="175" y="243"/>
                      <a:pt x="181" y="265"/>
                      <a:pt x="186" y="267"/>
                    </a:cubicBezTo>
                    <a:cubicBezTo>
                      <a:pt x="187" y="268"/>
                      <a:pt x="188" y="268"/>
                      <a:pt x="189" y="268"/>
                    </a:cubicBezTo>
                    <a:cubicBezTo>
                      <a:pt x="211" y="268"/>
                      <a:pt x="199" y="181"/>
                      <a:pt x="202" y="164"/>
                    </a:cubicBezTo>
                    <a:cubicBezTo>
                      <a:pt x="208" y="128"/>
                      <a:pt x="223" y="113"/>
                      <a:pt x="240" y="113"/>
                    </a:cubicBezTo>
                    <a:cubicBezTo>
                      <a:pt x="262" y="113"/>
                      <a:pt x="287" y="140"/>
                      <a:pt x="298" y="179"/>
                    </a:cubicBezTo>
                    <a:cubicBezTo>
                      <a:pt x="303" y="197"/>
                      <a:pt x="299" y="256"/>
                      <a:pt x="315" y="264"/>
                    </a:cubicBezTo>
                    <a:cubicBezTo>
                      <a:pt x="316" y="265"/>
                      <a:pt x="317" y="265"/>
                      <a:pt x="319" y="265"/>
                    </a:cubicBezTo>
                    <a:cubicBezTo>
                      <a:pt x="332" y="265"/>
                      <a:pt x="347" y="232"/>
                      <a:pt x="366" y="199"/>
                    </a:cubicBezTo>
                    <a:cubicBezTo>
                      <a:pt x="384" y="166"/>
                      <a:pt x="406" y="134"/>
                      <a:pt x="434" y="134"/>
                    </a:cubicBezTo>
                    <a:cubicBezTo>
                      <a:pt x="439" y="134"/>
                      <a:pt x="444" y="135"/>
                      <a:pt x="449" y="137"/>
                    </a:cubicBezTo>
                    <a:cubicBezTo>
                      <a:pt x="518" y="165"/>
                      <a:pt x="434" y="260"/>
                      <a:pt x="425" y="314"/>
                    </a:cubicBezTo>
                    <a:cubicBezTo>
                      <a:pt x="504" y="218"/>
                      <a:pt x="562" y="90"/>
                      <a:pt x="477" y="32"/>
                    </a:cubicBezTo>
                    <a:cubicBezTo>
                      <a:pt x="442" y="9"/>
                      <a:pt x="387" y="0"/>
                      <a:pt x="334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" name="Google Shape;55;p13"/>
              <p:cNvSpPr/>
              <p:nvPr/>
            </p:nvSpPr>
            <p:spPr>
              <a:xfrm rot="613260">
                <a:off x="-1478402" y="2079830"/>
                <a:ext cx="2129751" cy="1293529"/>
              </a:xfrm>
              <a:custGeom>
                <a:rect b="b" l="l" r="r" t="t"/>
                <a:pathLst>
                  <a:path extrusionOk="0" h="383" w="630">
                    <a:moveTo>
                      <a:pt x="463" y="0"/>
                    </a:moveTo>
                    <a:cubicBezTo>
                      <a:pt x="452" y="14"/>
                      <a:pt x="439" y="27"/>
                      <a:pt x="427" y="40"/>
                    </a:cubicBezTo>
                    <a:cubicBezTo>
                      <a:pt x="376" y="92"/>
                      <a:pt x="336" y="109"/>
                      <a:pt x="300" y="109"/>
                    </a:cubicBezTo>
                    <a:cubicBezTo>
                      <a:pt x="273" y="109"/>
                      <a:pt x="248" y="99"/>
                      <a:pt x="222" y="89"/>
                    </a:cubicBezTo>
                    <a:cubicBezTo>
                      <a:pt x="190" y="77"/>
                      <a:pt x="152" y="62"/>
                      <a:pt x="121" y="40"/>
                    </a:cubicBezTo>
                    <a:cubicBezTo>
                      <a:pt x="108" y="43"/>
                      <a:pt x="93" y="45"/>
                      <a:pt x="84" y="49"/>
                    </a:cubicBezTo>
                    <a:cubicBezTo>
                      <a:pt x="9" y="79"/>
                      <a:pt x="0" y="147"/>
                      <a:pt x="84" y="147"/>
                    </a:cubicBezTo>
                    <a:cubicBezTo>
                      <a:pt x="85" y="147"/>
                      <a:pt x="87" y="147"/>
                      <a:pt x="88" y="147"/>
                    </a:cubicBezTo>
                    <a:cubicBezTo>
                      <a:pt x="102" y="147"/>
                      <a:pt x="143" y="132"/>
                      <a:pt x="165" y="132"/>
                    </a:cubicBezTo>
                    <a:cubicBezTo>
                      <a:pt x="173" y="132"/>
                      <a:pt x="178" y="134"/>
                      <a:pt x="178" y="139"/>
                    </a:cubicBezTo>
                    <a:cubicBezTo>
                      <a:pt x="179" y="150"/>
                      <a:pt x="165" y="155"/>
                      <a:pt x="160" y="161"/>
                    </a:cubicBezTo>
                    <a:cubicBezTo>
                      <a:pt x="106" y="232"/>
                      <a:pt x="93" y="307"/>
                      <a:pt x="129" y="307"/>
                    </a:cubicBezTo>
                    <a:cubicBezTo>
                      <a:pt x="133" y="307"/>
                      <a:pt x="137" y="306"/>
                      <a:pt x="142" y="304"/>
                    </a:cubicBezTo>
                    <a:cubicBezTo>
                      <a:pt x="181" y="291"/>
                      <a:pt x="209" y="238"/>
                      <a:pt x="252" y="235"/>
                    </a:cubicBezTo>
                    <a:cubicBezTo>
                      <a:pt x="253" y="235"/>
                      <a:pt x="254" y="235"/>
                      <a:pt x="254" y="235"/>
                    </a:cubicBezTo>
                    <a:cubicBezTo>
                      <a:pt x="301" y="235"/>
                      <a:pt x="325" y="340"/>
                      <a:pt x="354" y="372"/>
                    </a:cubicBezTo>
                    <a:cubicBezTo>
                      <a:pt x="362" y="380"/>
                      <a:pt x="369" y="383"/>
                      <a:pt x="374" y="383"/>
                    </a:cubicBezTo>
                    <a:cubicBezTo>
                      <a:pt x="392" y="383"/>
                      <a:pt x="400" y="351"/>
                      <a:pt x="402" y="331"/>
                    </a:cubicBezTo>
                    <a:cubicBezTo>
                      <a:pt x="405" y="311"/>
                      <a:pt x="397" y="288"/>
                      <a:pt x="399" y="271"/>
                    </a:cubicBezTo>
                    <a:cubicBezTo>
                      <a:pt x="401" y="255"/>
                      <a:pt x="407" y="249"/>
                      <a:pt x="416" y="249"/>
                    </a:cubicBezTo>
                    <a:cubicBezTo>
                      <a:pt x="431" y="249"/>
                      <a:pt x="453" y="269"/>
                      <a:pt x="470" y="276"/>
                    </a:cubicBezTo>
                    <a:cubicBezTo>
                      <a:pt x="484" y="281"/>
                      <a:pt x="515" y="294"/>
                      <a:pt x="540" y="294"/>
                    </a:cubicBezTo>
                    <a:cubicBezTo>
                      <a:pt x="554" y="294"/>
                      <a:pt x="565" y="290"/>
                      <a:pt x="570" y="278"/>
                    </a:cubicBezTo>
                    <a:cubicBezTo>
                      <a:pt x="588" y="237"/>
                      <a:pt x="488" y="187"/>
                      <a:pt x="487" y="151"/>
                    </a:cubicBezTo>
                    <a:cubicBezTo>
                      <a:pt x="534" y="146"/>
                      <a:pt x="583" y="146"/>
                      <a:pt x="610" y="96"/>
                    </a:cubicBezTo>
                    <a:cubicBezTo>
                      <a:pt x="630" y="60"/>
                      <a:pt x="568" y="39"/>
                      <a:pt x="527" y="37"/>
                    </a:cubicBezTo>
                    <a:cubicBezTo>
                      <a:pt x="525" y="37"/>
                      <a:pt x="524" y="37"/>
                      <a:pt x="522" y="37"/>
                    </a:cubicBezTo>
                    <a:cubicBezTo>
                      <a:pt x="519" y="37"/>
                      <a:pt x="515" y="37"/>
                      <a:pt x="512" y="37"/>
                    </a:cubicBezTo>
                    <a:cubicBezTo>
                      <a:pt x="508" y="38"/>
                      <a:pt x="504" y="38"/>
                      <a:pt x="501" y="38"/>
                    </a:cubicBezTo>
                    <a:cubicBezTo>
                      <a:pt x="488" y="38"/>
                      <a:pt x="476" y="36"/>
                      <a:pt x="468" y="25"/>
                    </a:cubicBezTo>
                    <a:cubicBezTo>
                      <a:pt x="462" y="19"/>
                      <a:pt x="461" y="10"/>
                      <a:pt x="463" y="0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56;p13"/>
              <p:cNvSpPr/>
              <p:nvPr/>
            </p:nvSpPr>
            <p:spPr>
              <a:xfrm rot="613258">
                <a:off x="-1194052" y="1410124"/>
                <a:ext cx="1737989" cy="1047076"/>
              </a:xfrm>
              <a:custGeom>
                <a:rect b="b" l="l" r="r" t="t"/>
                <a:pathLst>
                  <a:path extrusionOk="0" h="310" w="514">
                    <a:moveTo>
                      <a:pt x="236" y="0"/>
                    </a:moveTo>
                    <a:cubicBezTo>
                      <a:pt x="219" y="0"/>
                      <a:pt x="204" y="15"/>
                      <a:pt x="198" y="51"/>
                    </a:cubicBezTo>
                    <a:cubicBezTo>
                      <a:pt x="195" y="68"/>
                      <a:pt x="207" y="155"/>
                      <a:pt x="185" y="155"/>
                    </a:cubicBezTo>
                    <a:cubicBezTo>
                      <a:pt x="184" y="155"/>
                      <a:pt x="183" y="155"/>
                      <a:pt x="182" y="154"/>
                    </a:cubicBezTo>
                    <a:cubicBezTo>
                      <a:pt x="177" y="152"/>
                      <a:pt x="171" y="130"/>
                      <a:pt x="168" y="125"/>
                    </a:cubicBezTo>
                    <a:cubicBezTo>
                      <a:pt x="144" y="85"/>
                      <a:pt x="98" y="55"/>
                      <a:pt x="64" y="55"/>
                    </a:cubicBezTo>
                    <a:cubicBezTo>
                      <a:pt x="55" y="55"/>
                      <a:pt x="48" y="57"/>
                      <a:pt x="41" y="61"/>
                    </a:cubicBezTo>
                    <a:cubicBezTo>
                      <a:pt x="0" y="84"/>
                      <a:pt x="33" y="167"/>
                      <a:pt x="72" y="196"/>
                    </a:cubicBezTo>
                    <a:cubicBezTo>
                      <a:pt x="81" y="204"/>
                      <a:pt x="100" y="205"/>
                      <a:pt x="106" y="218"/>
                    </a:cubicBezTo>
                    <a:cubicBezTo>
                      <a:pt x="111" y="232"/>
                      <a:pt x="96" y="237"/>
                      <a:pt x="79" y="241"/>
                    </a:cubicBezTo>
                    <a:cubicBezTo>
                      <a:pt x="110" y="263"/>
                      <a:pt x="148" y="278"/>
                      <a:pt x="180" y="290"/>
                    </a:cubicBezTo>
                    <a:cubicBezTo>
                      <a:pt x="206" y="300"/>
                      <a:pt x="231" y="310"/>
                      <a:pt x="258" y="310"/>
                    </a:cubicBezTo>
                    <a:cubicBezTo>
                      <a:pt x="294" y="310"/>
                      <a:pt x="334" y="293"/>
                      <a:pt x="385" y="241"/>
                    </a:cubicBezTo>
                    <a:cubicBezTo>
                      <a:pt x="397" y="228"/>
                      <a:pt x="410" y="215"/>
                      <a:pt x="421" y="201"/>
                    </a:cubicBezTo>
                    <a:cubicBezTo>
                      <a:pt x="430" y="147"/>
                      <a:pt x="514" y="52"/>
                      <a:pt x="445" y="24"/>
                    </a:cubicBezTo>
                    <a:cubicBezTo>
                      <a:pt x="440" y="22"/>
                      <a:pt x="435" y="21"/>
                      <a:pt x="430" y="21"/>
                    </a:cubicBezTo>
                    <a:cubicBezTo>
                      <a:pt x="402" y="21"/>
                      <a:pt x="380" y="53"/>
                      <a:pt x="362" y="86"/>
                    </a:cubicBezTo>
                    <a:cubicBezTo>
                      <a:pt x="343" y="119"/>
                      <a:pt x="328" y="152"/>
                      <a:pt x="315" y="152"/>
                    </a:cubicBezTo>
                    <a:cubicBezTo>
                      <a:pt x="313" y="152"/>
                      <a:pt x="312" y="152"/>
                      <a:pt x="311" y="151"/>
                    </a:cubicBezTo>
                    <a:cubicBezTo>
                      <a:pt x="295" y="143"/>
                      <a:pt x="299" y="84"/>
                      <a:pt x="294" y="66"/>
                    </a:cubicBezTo>
                    <a:cubicBezTo>
                      <a:pt x="283" y="27"/>
                      <a:pt x="258" y="0"/>
                      <a:pt x="236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7" name="Google Shape;57;p13"/>
            <p:cNvGrpSpPr/>
            <p:nvPr/>
          </p:nvGrpSpPr>
          <p:grpSpPr>
            <a:xfrm>
              <a:off x="8370724" y="1386432"/>
              <a:ext cx="1354914" cy="2172450"/>
              <a:chOff x="8370724" y="1386432"/>
              <a:chExt cx="1354914" cy="2172450"/>
            </a:xfrm>
          </p:grpSpPr>
          <p:sp>
            <p:nvSpPr>
              <p:cNvPr id="58" name="Google Shape;58;p13"/>
              <p:cNvSpPr/>
              <p:nvPr/>
            </p:nvSpPr>
            <p:spPr>
              <a:xfrm flipH="1" rot="-4396207">
                <a:off x="8567944" y="1482613"/>
                <a:ext cx="999361" cy="1073803"/>
              </a:xfrm>
              <a:custGeom>
                <a:rect b="b" l="l" r="r" t="t"/>
                <a:pathLst>
                  <a:path extrusionOk="0" h="298" w="277">
                    <a:moveTo>
                      <a:pt x="168" y="0"/>
                    </a:moveTo>
                    <a:cubicBezTo>
                      <a:pt x="90" y="0"/>
                      <a:pt x="0" y="74"/>
                      <a:pt x="28" y="192"/>
                    </a:cubicBezTo>
                    <a:cubicBezTo>
                      <a:pt x="41" y="246"/>
                      <a:pt x="73" y="280"/>
                      <a:pt x="132" y="293"/>
                    </a:cubicBezTo>
                    <a:cubicBezTo>
                      <a:pt x="147" y="296"/>
                      <a:pt x="161" y="298"/>
                      <a:pt x="174" y="298"/>
                    </a:cubicBezTo>
                    <a:cubicBezTo>
                      <a:pt x="195" y="298"/>
                      <a:pt x="213" y="294"/>
                      <a:pt x="228" y="287"/>
                    </a:cubicBezTo>
                    <a:cubicBezTo>
                      <a:pt x="224" y="277"/>
                      <a:pt x="220" y="266"/>
                      <a:pt x="217" y="255"/>
                    </a:cubicBezTo>
                    <a:cubicBezTo>
                      <a:pt x="199" y="178"/>
                      <a:pt x="231" y="120"/>
                      <a:pt x="277" y="88"/>
                    </a:cubicBezTo>
                    <a:cubicBezTo>
                      <a:pt x="269" y="70"/>
                      <a:pt x="259" y="52"/>
                      <a:pt x="246" y="35"/>
                    </a:cubicBezTo>
                    <a:cubicBezTo>
                      <a:pt x="227" y="11"/>
                      <a:pt x="198" y="0"/>
                      <a:pt x="168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59;p13"/>
              <p:cNvSpPr/>
              <p:nvPr/>
            </p:nvSpPr>
            <p:spPr>
              <a:xfrm flipH="1" rot="-4396205">
                <a:off x="8511229" y="2359055"/>
                <a:ext cx="1055558" cy="1078358"/>
              </a:xfrm>
              <a:custGeom>
                <a:rect b="b" l="l" r="r" t="t"/>
                <a:pathLst>
                  <a:path extrusionOk="0" h="299" w="293">
                    <a:moveTo>
                      <a:pt x="130" y="0"/>
                    </a:moveTo>
                    <a:cubicBezTo>
                      <a:pt x="103" y="0"/>
                      <a:pt x="74" y="9"/>
                      <a:pt x="49" y="26"/>
                    </a:cubicBezTo>
                    <a:cubicBezTo>
                      <a:pt x="84" y="108"/>
                      <a:pt x="66" y="195"/>
                      <a:pt x="0" y="225"/>
                    </a:cubicBezTo>
                    <a:cubicBezTo>
                      <a:pt x="17" y="260"/>
                      <a:pt x="48" y="284"/>
                      <a:pt x="94" y="294"/>
                    </a:cubicBezTo>
                    <a:cubicBezTo>
                      <a:pt x="109" y="297"/>
                      <a:pt x="123" y="299"/>
                      <a:pt x="136" y="299"/>
                    </a:cubicBezTo>
                    <a:cubicBezTo>
                      <a:pt x="264" y="299"/>
                      <a:pt x="293" y="146"/>
                      <a:pt x="207" y="36"/>
                    </a:cubicBezTo>
                    <a:cubicBezTo>
                      <a:pt x="188" y="12"/>
                      <a:pt x="160" y="0"/>
                      <a:pt x="130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60;p13"/>
              <p:cNvSpPr/>
              <p:nvPr/>
            </p:nvSpPr>
            <p:spPr>
              <a:xfrm flipH="1" rot="-4396207">
                <a:off x="8875114" y="2104703"/>
                <a:ext cx="408554" cy="716882"/>
              </a:xfrm>
              <a:custGeom>
                <a:rect b="b" l="l" r="r" t="t"/>
                <a:pathLst>
                  <a:path extrusionOk="0" h="199" w="113">
                    <a:moveTo>
                      <a:pt x="78" y="0"/>
                    </a:moveTo>
                    <a:cubicBezTo>
                      <a:pt x="32" y="32"/>
                      <a:pt x="0" y="90"/>
                      <a:pt x="18" y="167"/>
                    </a:cubicBezTo>
                    <a:cubicBezTo>
                      <a:pt x="21" y="178"/>
                      <a:pt x="25" y="189"/>
                      <a:pt x="29" y="199"/>
                    </a:cubicBezTo>
                    <a:cubicBezTo>
                      <a:pt x="95" y="169"/>
                      <a:pt x="113" y="82"/>
                      <a:pt x="78" y="0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image" Target="../media/image1.jpg"/><Relationship Id="rId5" Type="http://schemas.openxmlformats.org/officeDocument/2006/relationships/image" Target="../media/image8.jpg"/><Relationship Id="rId6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figma.com/proto/nPJsN6q5m7h1WMQgvdS9p5/Med-fi-prototype?node-id=63-792&amp;node-type=canvas&amp;t=CrO3pJJ84ZlCsDPL-0&amp;scaling=min-zoom&amp;content-scaling=fixed&amp;page-id=0%3A1&amp;starting-point-node-id=63%3A792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13.png"/><Relationship Id="rId7" Type="http://schemas.openxmlformats.org/officeDocument/2006/relationships/image" Target="../media/image1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9DAF8"/>
                </a:solidFill>
                <a:latin typeface="Nunito"/>
                <a:ea typeface="Nunito"/>
                <a:cs typeface="Nunito"/>
                <a:sym typeface="Nunito"/>
              </a:rPr>
              <a:t>Interactive Medium-fi Prototype</a:t>
            </a:r>
            <a:endParaRPr b="1">
              <a:solidFill>
                <a:srgbClr val="C9DAF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6" name="Google Shape;6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9DAF8"/>
                </a:solidFill>
                <a:latin typeface="Nunito"/>
                <a:ea typeface="Nunito"/>
                <a:cs typeface="Nunito"/>
                <a:sym typeface="Nunito"/>
              </a:rPr>
              <a:t>CJ Indart, Ginelle Servat, Grace Miller, Riley Pittman</a:t>
            </a:r>
            <a:endParaRPr>
              <a:solidFill>
                <a:srgbClr val="C9DAF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/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43434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Our Team</a:t>
            </a:r>
            <a:endParaRPr sz="3300">
              <a:solidFill>
                <a:srgbClr val="43434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4669813" y="3516351"/>
            <a:ext cx="2126100" cy="4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34343"/>
                </a:solidFill>
                <a:latin typeface="Nunito Medium"/>
                <a:ea typeface="Nunito Medium"/>
                <a:cs typeface="Nunito Medium"/>
                <a:sym typeface="Nunito Medium"/>
              </a:rPr>
              <a:t>Grace Miller </a:t>
            </a:r>
            <a:endParaRPr sz="2200">
              <a:solidFill>
                <a:srgbClr val="434343"/>
              </a:solidFill>
              <a:latin typeface="Nunito Medium"/>
              <a:ea typeface="Nunito Medium"/>
              <a:cs typeface="Nunito Medium"/>
              <a:sym typeface="Nunito Medium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6838375" y="3516351"/>
            <a:ext cx="2126100" cy="4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34343"/>
                </a:solidFill>
                <a:latin typeface="Nunito Medium"/>
                <a:ea typeface="Nunito Medium"/>
                <a:cs typeface="Nunito Medium"/>
                <a:sym typeface="Nunito Medium"/>
              </a:rPr>
              <a:t>Riley Pittman</a:t>
            </a:r>
            <a:endParaRPr sz="2200">
              <a:solidFill>
                <a:srgbClr val="434343"/>
              </a:solidFill>
              <a:latin typeface="Nunito Medium"/>
              <a:ea typeface="Nunito Medium"/>
              <a:cs typeface="Nunito Medium"/>
              <a:sym typeface="Nunito Medium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2253438" y="3516351"/>
            <a:ext cx="2126100" cy="4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34343"/>
                </a:solidFill>
                <a:latin typeface="Nunito Medium"/>
                <a:ea typeface="Nunito Medium"/>
                <a:cs typeface="Nunito Medium"/>
                <a:sym typeface="Nunito Medium"/>
              </a:rPr>
              <a:t>Ginelle Servat</a:t>
            </a:r>
            <a:endParaRPr sz="2200">
              <a:solidFill>
                <a:srgbClr val="434343"/>
              </a:solidFill>
              <a:latin typeface="Nunito Medium"/>
              <a:ea typeface="Nunito Medium"/>
              <a:cs typeface="Nunito Medium"/>
              <a:sym typeface="Nunito Medium"/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 rotWithShape="1">
          <a:blip r:embed="rId3">
            <a:alphaModFix/>
          </a:blip>
          <a:srcRect b="0" l="8737" r="25067" t="0"/>
          <a:stretch/>
        </p:blipFill>
        <p:spPr>
          <a:xfrm>
            <a:off x="4839630" y="1488988"/>
            <a:ext cx="1786500" cy="1798800"/>
          </a:xfrm>
          <a:prstGeom prst="ellipse">
            <a:avLst/>
          </a:prstGeom>
          <a:noFill/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" name="Google Shape;76;p15"/>
          <p:cNvPicPr preferRelativeResize="0"/>
          <p:nvPr/>
        </p:nvPicPr>
        <p:blipFill rotWithShape="1">
          <a:blip r:embed="rId4">
            <a:alphaModFix/>
          </a:blip>
          <a:srcRect b="11970" l="-3248" r="-3248" t="5527"/>
          <a:stretch/>
        </p:blipFill>
        <p:spPr>
          <a:xfrm>
            <a:off x="7102488" y="1489000"/>
            <a:ext cx="1786500" cy="1845900"/>
          </a:xfrm>
          <a:prstGeom prst="ellipse">
            <a:avLst/>
          </a:prstGeom>
          <a:noFill/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5"/>
          <p:cNvPicPr preferRelativeResize="0"/>
          <p:nvPr/>
        </p:nvPicPr>
        <p:blipFill rotWithShape="1">
          <a:blip r:embed="rId5">
            <a:alphaModFix/>
          </a:blip>
          <a:srcRect b="19030" l="0" r="0" t="5452"/>
          <a:stretch/>
        </p:blipFill>
        <p:spPr>
          <a:xfrm>
            <a:off x="243413" y="1488988"/>
            <a:ext cx="1786500" cy="1798800"/>
          </a:xfrm>
          <a:prstGeom prst="ellipse">
            <a:avLst/>
          </a:prstGeom>
          <a:noFill/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8" name="Google Shape;78;p15"/>
          <p:cNvSpPr txBox="1"/>
          <p:nvPr/>
        </p:nvSpPr>
        <p:spPr>
          <a:xfrm>
            <a:off x="179513" y="3516350"/>
            <a:ext cx="1914300" cy="4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34343"/>
                </a:solidFill>
                <a:latin typeface="Nunito Medium"/>
                <a:ea typeface="Nunito Medium"/>
                <a:cs typeface="Nunito Medium"/>
                <a:sym typeface="Nunito Medium"/>
              </a:rPr>
              <a:t>CJ Indart</a:t>
            </a:r>
            <a:endParaRPr sz="2200">
              <a:solidFill>
                <a:srgbClr val="434343"/>
              </a:solidFill>
              <a:latin typeface="Nunito Medium"/>
              <a:ea typeface="Nunito Medium"/>
              <a:cs typeface="Nunito Medium"/>
              <a:sym typeface="Nunito Medium"/>
            </a:endParaRPr>
          </a:p>
        </p:txBody>
      </p:sp>
      <p:pic>
        <p:nvPicPr>
          <p:cNvPr id="79" name="Google Shape;79;p15"/>
          <p:cNvPicPr preferRelativeResize="0"/>
          <p:nvPr/>
        </p:nvPicPr>
        <p:blipFill rotWithShape="1">
          <a:blip r:embed="rId6">
            <a:alphaModFix/>
          </a:blip>
          <a:srcRect b="27304" l="20437" r="20443" t="27300"/>
          <a:stretch/>
        </p:blipFill>
        <p:spPr>
          <a:xfrm>
            <a:off x="2527313" y="1489000"/>
            <a:ext cx="1677600" cy="1717800"/>
          </a:xfrm>
          <a:prstGeom prst="ellipse">
            <a:avLst/>
          </a:prstGeom>
          <a:noFill/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875" y="740476"/>
            <a:ext cx="7480250" cy="29921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/>
        </p:nvSpPr>
        <p:spPr>
          <a:xfrm>
            <a:off x="1349100" y="3393225"/>
            <a:ext cx="6445800" cy="10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D9D9D9"/>
                </a:solidFill>
                <a:latin typeface="Lexend"/>
                <a:ea typeface="Lexend"/>
                <a:cs typeface="Lexend"/>
                <a:sym typeface="Lexend"/>
              </a:rPr>
              <a:t>Students Connecting For Shared Success</a:t>
            </a:r>
            <a:endParaRPr sz="2200">
              <a:solidFill>
                <a:srgbClr val="D9D9D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Link to Figma Prototype</a:t>
            </a:r>
            <a:endParaRPr b="1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1" name="Google Shape;9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https://www.figma.com/proto/nPJsN6q5m7h1WMQgvdS9p5/Med-fi-prototype?node-id=63-792&amp;node-type=canvas&amp;t=CrO3pJJ84ZlCsDPL-0&amp;scaling=min-zoom&amp;content-scaling=fixed&amp;page-id=0%3A1&amp;starting-point-node-id=63%3A792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368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Value Proposition</a:t>
            </a:r>
            <a:endParaRPr b="1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081677" y="445025"/>
            <a:ext cx="1549523" cy="1549523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1246350" y="2756550"/>
            <a:ext cx="2689800" cy="28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Students searching for jobs and post-graduate career options often feel isolated and alone</a:t>
            </a:r>
            <a:endParaRPr sz="18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4777400" y="2756550"/>
            <a:ext cx="2689800" cy="28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Connect students with similar </a:t>
            </a:r>
            <a:r>
              <a:rPr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interests to form community groups that provide support surrounding the job search</a:t>
            </a:r>
            <a:endParaRPr sz="18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1373850" y="2113650"/>
            <a:ext cx="24348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4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The Problem</a:t>
            </a:r>
            <a:endParaRPr b="1" sz="2900">
              <a:solidFill>
                <a:schemeClr val="dk2"/>
              </a:solidFill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4904900" y="2113650"/>
            <a:ext cx="24348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4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Our Solution</a:t>
            </a:r>
            <a:endParaRPr b="1" sz="2900">
              <a:solidFill>
                <a:schemeClr val="dk2"/>
              </a:solidFill>
            </a:endParaRPr>
          </a:p>
        </p:txBody>
      </p:sp>
      <p:sp>
        <p:nvSpPr>
          <p:cNvPr id="102" name="Google Shape;102;p18"/>
          <p:cNvSpPr/>
          <p:nvPr/>
        </p:nvSpPr>
        <p:spPr>
          <a:xfrm>
            <a:off x="2253730" y="1274569"/>
            <a:ext cx="675027" cy="642913"/>
          </a:xfrm>
          <a:custGeom>
            <a:rect b="b" l="l" r="r" t="t"/>
            <a:pathLst>
              <a:path extrusionOk="0" h="11657" w="11658">
                <a:moveTo>
                  <a:pt x="5955" y="1733"/>
                </a:moveTo>
                <a:cubicBezTo>
                  <a:pt x="7089" y="1733"/>
                  <a:pt x="8003" y="2647"/>
                  <a:pt x="8003" y="3781"/>
                </a:cubicBezTo>
                <a:cubicBezTo>
                  <a:pt x="7877" y="4442"/>
                  <a:pt x="7562" y="5041"/>
                  <a:pt x="7058" y="5419"/>
                </a:cubicBezTo>
                <a:cubicBezTo>
                  <a:pt x="6837" y="5577"/>
                  <a:pt x="6522" y="5892"/>
                  <a:pt x="6522" y="6333"/>
                </a:cubicBezTo>
                <a:lnTo>
                  <a:pt x="6522" y="6522"/>
                </a:lnTo>
                <a:cubicBezTo>
                  <a:pt x="6522" y="6931"/>
                  <a:pt x="6207" y="7215"/>
                  <a:pt x="5861" y="7215"/>
                </a:cubicBezTo>
                <a:cubicBezTo>
                  <a:pt x="5482" y="7215"/>
                  <a:pt x="5199" y="6900"/>
                  <a:pt x="5199" y="6522"/>
                </a:cubicBezTo>
                <a:lnTo>
                  <a:pt x="5199" y="6333"/>
                </a:lnTo>
                <a:cubicBezTo>
                  <a:pt x="5199" y="5577"/>
                  <a:pt x="5577" y="4852"/>
                  <a:pt x="6302" y="4316"/>
                </a:cubicBezTo>
                <a:cubicBezTo>
                  <a:pt x="6491" y="4190"/>
                  <a:pt x="6585" y="4001"/>
                  <a:pt x="6585" y="3781"/>
                </a:cubicBezTo>
                <a:cubicBezTo>
                  <a:pt x="6585" y="3371"/>
                  <a:pt x="6270" y="3119"/>
                  <a:pt x="5892" y="3119"/>
                </a:cubicBezTo>
                <a:cubicBezTo>
                  <a:pt x="5514" y="3119"/>
                  <a:pt x="5230" y="3434"/>
                  <a:pt x="5230" y="3781"/>
                </a:cubicBezTo>
                <a:cubicBezTo>
                  <a:pt x="5230" y="4159"/>
                  <a:pt x="4915" y="4442"/>
                  <a:pt x="4569" y="4442"/>
                </a:cubicBezTo>
                <a:cubicBezTo>
                  <a:pt x="4191" y="4442"/>
                  <a:pt x="3907" y="4127"/>
                  <a:pt x="3907" y="3781"/>
                </a:cubicBezTo>
                <a:cubicBezTo>
                  <a:pt x="3907" y="2647"/>
                  <a:pt x="4821" y="1733"/>
                  <a:pt x="5955" y="1733"/>
                </a:cubicBezTo>
                <a:close/>
                <a:moveTo>
                  <a:pt x="5829" y="8570"/>
                </a:moveTo>
                <a:cubicBezTo>
                  <a:pt x="6176" y="8570"/>
                  <a:pt x="6491" y="8885"/>
                  <a:pt x="6491" y="9263"/>
                </a:cubicBezTo>
                <a:cubicBezTo>
                  <a:pt x="6491" y="9641"/>
                  <a:pt x="6207" y="9924"/>
                  <a:pt x="5829" y="9924"/>
                </a:cubicBezTo>
                <a:cubicBezTo>
                  <a:pt x="5419" y="9924"/>
                  <a:pt x="5167" y="9609"/>
                  <a:pt x="5167" y="9263"/>
                </a:cubicBezTo>
                <a:cubicBezTo>
                  <a:pt x="5167" y="8853"/>
                  <a:pt x="5482" y="8570"/>
                  <a:pt x="5829" y="8570"/>
                </a:cubicBezTo>
                <a:close/>
                <a:moveTo>
                  <a:pt x="5829" y="0"/>
                </a:moveTo>
                <a:cubicBezTo>
                  <a:pt x="2647" y="0"/>
                  <a:pt x="1" y="2615"/>
                  <a:pt x="1" y="5829"/>
                </a:cubicBezTo>
                <a:cubicBezTo>
                  <a:pt x="1" y="9011"/>
                  <a:pt x="2647" y="11657"/>
                  <a:pt x="5829" y="11657"/>
                </a:cubicBezTo>
                <a:cubicBezTo>
                  <a:pt x="9011" y="11657"/>
                  <a:pt x="11657" y="9011"/>
                  <a:pt x="11657" y="5829"/>
                </a:cubicBezTo>
                <a:cubicBezTo>
                  <a:pt x="11657" y="2647"/>
                  <a:pt x="9011" y="0"/>
                  <a:pt x="5829" y="0"/>
                </a:cubicBezTo>
                <a:close/>
              </a:path>
            </a:pathLst>
          </a:cu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3" name="Google Shape;103;p18"/>
          <p:cNvGrpSpPr/>
          <p:nvPr/>
        </p:nvGrpSpPr>
        <p:grpSpPr>
          <a:xfrm>
            <a:off x="5808612" y="1274567"/>
            <a:ext cx="627383" cy="642915"/>
            <a:chOff x="3300325" y="249875"/>
            <a:chExt cx="433725" cy="480900"/>
          </a:xfrm>
        </p:grpSpPr>
        <p:sp>
          <p:nvSpPr>
            <p:cNvPr id="104" name="Google Shape;104;p18"/>
            <p:cNvSpPr/>
            <p:nvPr/>
          </p:nvSpPr>
          <p:spPr>
            <a:xfrm>
              <a:off x="3300325" y="476675"/>
              <a:ext cx="84725" cy="254100"/>
            </a:xfrm>
            <a:custGeom>
              <a:rect b="b" l="l" r="r" t="t"/>
              <a:pathLst>
                <a:path extrusionOk="0" h="10164" w="3389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5" name="Google Shape;105;p18"/>
            <p:cNvSpPr/>
            <p:nvPr/>
          </p:nvSpPr>
          <p:spPr>
            <a:xfrm>
              <a:off x="3413250" y="335525"/>
              <a:ext cx="320800" cy="395250"/>
            </a:xfrm>
            <a:custGeom>
              <a:rect b="b" l="l" r="r" t="t"/>
              <a:pathLst>
                <a:path extrusionOk="0" h="15810" w="12832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6" name="Google Shape;106;p18"/>
            <p:cNvSpPr/>
            <p:nvPr/>
          </p:nvSpPr>
          <p:spPr>
            <a:xfrm>
              <a:off x="3610875" y="334550"/>
              <a:ext cx="56475" cy="28250"/>
            </a:xfrm>
            <a:custGeom>
              <a:rect b="b" l="l" r="r" t="t"/>
              <a:pathLst>
                <a:path extrusionOk="0" h="1130" w="2259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7" name="Google Shape;107;p18"/>
            <p:cNvSpPr/>
            <p:nvPr/>
          </p:nvSpPr>
          <p:spPr>
            <a:xfrm>
              <a:off x="346767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" name="Google Shape;108;p18"/>
            <p:cNvSpPr/>
            <p:nvPr/>
          </p:nvSpPr>
          <p:spPr>
            <a:xfrm>
              <a:off x="3413250" y="334550"/>
              <a:ext cx="56500" cy="28250"/>
            </a:xfrm>
            <a:custGeom>
              <a:rect b="b" l="l" r="r" t="t"/>
              <a:pathLst>
                <a:path extrusionOk="0" h="1130" w="226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" name="Google Shape;109;p18"/>
            <p:cNvSpPr/>
            <p:nvPr/>
          </p:nvSpPr>
          <p:spPr>
            <a:xfrm>
              <a:off x="356652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Values in Design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115" name="Google Shape;11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236176" y="422999"/>
            <a:ext cx="1549523" cy="1549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9"/>
          <p:cNvSpPr txBox="1"/>
          <p:nvPr/>
        </p:nvSpPr>
        <p:spPr>
          <a:xfrm>
            <a:off x="839850" y="865325"/>
            <a:ext cx="7696800" cy="3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Font typeface="Nunito"/>
              <a:buChar char="●"/>
            </a:pPr>
            <a:r>
              <a:rPr b="1"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Teamwork</a:t>
            </a:r>
            <a:endParaRPr b="1" sz="18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500"/>
              <a:buFont typeface="Nunito"/>
              <a:buChar char="○"/>
            </a:pPr>
            <a:r>
              <a:rPr b="1" lang="en" sz="15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GOAL: </a:t>
            </a:r>
            <a:r>
              <a:rPr lang="en" sz="15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Encourage users to support one another as a group, with each member equally engaged &amp; acknowledged</a:t>
            </a:r>
            <a:endParaRPr sz="15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500"/>
              <a:buFont typeface="Nunito"/>
              <a:buChar char="○"/>
            </a:pPr>
            <a:r>
              <a:rPr b="1" lang="en" sz="15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DESIGN:</a:t>
            </a:r>
            <a:r>
              <a:rPr lang="en" sz="15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 Communication centered around group chat; no personal messaging functionality</a:t>
            </a:r>
            <a:endParaRPr sz="15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Font typeface="Nunito"/>
              <a:buChar char="●"/>
            </a:pPr>
            <a:r>
              <a:rPr b="1"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Collaboration</a:t>
            </a:r>
            <a:endParaRPr sz="18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500"/>
              <a:buFont typeface="Nunito"/>
              <a:buChar char="○"/>
            </a:pPr>
            <a:r>
              <a:rPr b="1" lang="en" sz="15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GOAL:</a:t>
            </a:r>
            <a:r>
              <a:rPr lang="en" sz="15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 Motivate users to collaborate in the job search, not compete</a:t>
            </a:r>
            <a:endParaRPr sz="15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500"/>
              <a:buFont typeface="Nunito"/>
              <a:buChar char="○"/>
            </a:pPr>
            <a:r>
              <a:rPr b="1" lang="en" sz="15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DESIGN: </a:t>
            </a:r>
            <a:r>
              <a:rPr lang="en" sz="15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Combine users from diverse backgrounds and in variable stages of the job search to support one another without competition</a:t>
            </a:r>
            <a:endParaRPr sz="15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Font typeface="Nunito"/>
              <a:buChar char="●"/>
            </a:pPr>
            <a:r>
              <a:rPr b="1"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Transparency &amp; Authenticity</a:t>
            </a:r>
            <a:endParaRPr b="1" sz="18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500"/>
              <a:buFont typeface="Nunito"/>
              <a:buChar char="○"/>
            </a:pPr>
            <a:r>
              <a:rPr b="1" lang="en" sz="15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GOAL:</a:t>
            </a:r>
            <a:r>
              <a:rPr lang="en" sz="15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 Help users quickly build a support community and meaningful relationships built on emotional honesty</a:t>
            </a:r>
            <a:endParaRPr sz="15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500"/>
              <a:buFont typeface="Nunito"/>
              <a:buChar char="○"/>
            </a:pPr>
            <a:r>
              <a:rPr b="1" lang="en" sz="15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DESIGN: </a:t>
            </a:r>
            <a:r>
              <a:rPr lang="en" sz="15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Weekly check-ins invite users to participate in candid conversations early and often</a:t>
            </a:r>
            <a:endParaRPr sz="15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Tasks (Unchanged)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122" name="Google Shape;12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079" y="445025"/>
            <a:ext cx="1614927" cy="15495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3" name="Google Shape;123;p20"/>
          <p:cNvGrpSpPr/>
          <p:nvPr/>
        </p:nvGrpSpPr>
        <p:grpSpPr>
          <a:xfrm>
            <a:off x="1592800" y="1651228"/>
            <a:ext cx="777597" cy="682613"/>
            <a:chOff x="-61784125" y="3377700"/>
            <a:chExt cx="316650" cy="317450"/>
          </a:xfrm>
        </p:grpSpPr>
        <p:sp>
          <p:nvSpPr>
            <p:cNvPr id="124" name="Google Shape;124;p20"/>
            <p:cNvSpPr/>
            <p:nvPr/>
          </p:nvSpPr>
          <p:spPr>
            <a:xfrm>
              <a:off x="-61688025" y="3460400"/>
              <a:ext cx="124450" cy="51225"/>
            </a:xfrm>
            <a:custGeom>
              <a:rect b="b" l="l" r="r" t="t"/>
              <a:pathLst>
                <a:path extrusionOk="0" h="2049" w="4978">
                  <a:moveTo>
                    <a:pt x="630" y="1"/>
                  </a:moveTo>
                  <a:cubicBezTo>
                    <a:pt x="252" y="442"/>
                    <a:pt x="0" y="1041"/>
                    <a:pt x="0" y="1671"/>
                  </a:cubicBezTo>
                  <a:cubicBezTo>
                    <a:pt x="0" y="1891"/>
                    <a:pt x="189" y="2049"/>
                    <a:pt x="441" y="2049"/>
                  </a:cubicBezTo>
                  <a:lnTo>
                    <a:pt x="4568" y="2049"/>
                  </a:lnTo>
                  <a:cubicBezTo>
                    <a:pt x="4820" y="2049"/>
                    <a:pt x="4978" y="1860"/>
                    <a:pt x="4978" y="1671"/>
                  </a:cubicBezTo>
                  <a:cubicBezTo>
                    <a:pt x="4978" y="1041"/>
                    <a:pt x="4726" y="442"/>
                    <a:pt x="4348" y="1"/>
                  </a:cubicBezTo>
                  <a:cubicBezTo>
                    <a:pt x="3875" y="568"/>
                    <a:pt x="3182" y="852"/>
                    <a:pt x="2489" y="852"/>
                  </a:cubicBezTo>
                  <a:cubicBezTo>
                    <a:pt x="1827" y="852"/>
                    <a:pt x="1134" y="568"/>
                    <a:pt x="630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5" name="Google Shape;125;p20"/>
            <p:cNvSpPr/>
            <p:nvPr/>
          </p:nvSpPr>
          <p:spPr>
            <a:xfrm>
              <a:off x="-61677800" y="3518900"/>
              <a:ext cx="104775" cy="61850"/>
            </a:xfrm>
            <a:custGeom>
              <a:rect b="b" l="l" r="r" t="t"/>
              <a:pathLst>
                <a:path extrusionOk="0" h="2474" w="4191">
                  <a:moveTo>
                    <a:pt x="2096" y="0"/>
                  </a:moveTo>
                  <a:cubicBezTo>
                    <a:pt x="1985" y="0"/>
                    <a:pt x="1875" y="40"/>
                    <a:pt x="1796" y="118"/>
                  </a:cubicBezTo>
                  <a:lnTo>
                    <a:pt x="158" y="1757"/>
                  </a:lnTo>
                  <a:cubicBezTo>
                    <a:pt x="1" y="1914"/>
                    <a:pt x="1" y="2198"/>
                    <a:pt x="158" y="2355"/>
                  </a:cubicBezTo>
                  <a:cubicBezTo>
                    <a:pt x="237" y="2434"/>
                    <a:pt x="339" y="2473"/>
                    <a:pt x="442" y="2473"/>
                  </a:cubicBezTo>
                  <a:cubicBezTo>
                    <a:pt x="544" y="2473"/>
                    <a:pt x="646" y="2434"/>
                    <a:pt x="725" y="2355"/>
                  </a:cubicBezTo>
                  <a:lnTo>
                    <a:pt x="2111" y="969"/>
                  </a:lnTo>
                  <a:lnTo>
                    <a:pt x="3498" y="2355"/>
                  </a:lnTo>
                  <a:cubicBezTo>
                    <a:pt x="3576" y="2434"/>
                    <a:pt x="3687" y="2473"/>
                    <a:pt x="3797" y="2473"/>
                  </a:cubicBezTo>
                  <a:cubicBezTo>
                    <a:pt x="3907" y="2473"/>
                    <a:pt x="4017" y="2434"/>
                    <a:pt x="4096" y="2355"/>
                  </a:cubicBezTo>
                  <a:cubicBezTo>
                    <a:pt x="4191" y="2198"/>
                    <a:pt x="4191" y="1914"/>
                    <a:pt x="4033" y="1757"/>
                  </a:cubicBezTo>
                  <a:lnTo>
                    <a:pt x="2395" y="118"/>
                  </a:lnTo>
                  <a:cubicBezTo>
                    <a:pt x="2316" y="40"/>
                    <a:pt x="2206" y="0"/>
                    <a:pt x="2096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6" name="Google Shape;126;p20"/>
            <p:cNvSpPr/>
            <p:nvPr/>
          </p:nvSpPr>
          <p:spPr>
            <a:xfrm>
              <a:off x="-61667550" y="3377700"/>
              <a:ext cx="82700" cy="82725"/>
            </a:xfrm>
            <a:custGeom>
              <a:rect b="b" l="l" r="r" t="t"/>
              <a:pathLst>
                <a:path extrusionOk="0" h="3309" w="3308">
                  <a:moveTo>
                    <a:pt x="1670" y="1"/>
                  </a:moveTo>
                  <a:cubicBezTo>
                    <a:pt x="756" y="1"/>
                    <a:pt x="0" y="757"/>
                    <a:pt x="0" y="1671"/>
                  </a:cubicBezTo>
                  <a:cubicBezTo>
                    <a:pt x="0" y="2584"/>
                    <a:pt x="756" y="3309"/>
                    <a:pt x="1670" y="3309"/>
                  </a:cubicBezTo>
                  <a:cubicBezTo>
                    <a:pt x="2584" y="3309"/>
                    <a:pt x="3308" y="2584"/>
                    <a:pt x="3308" y="1671"/>
                  </a:cubicBezTo>
                  <a:cubicBezTo>
                    <a:pt x="3308" y="757"/>
                    <a:pt x="2584" y="1"/>
                    <a:pt x="1670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7" name="Google Shape;127;p20"/>
            <p:cNvSpPr/>
            <p:nvPr/>
          </p:nvSpPr>
          <p:spPr>
            <a:xfrm>
              <a:off x="-61591150" y="3643150"/>
              <a:ext cx="123675" cy="51200"/>
            </a:xfrm>
            <a:custGeom>
              <a:rect b="b" l="l" r="r" t="t"/>
              <a:pathLst>
                <a:path extrusionOk="0" h="2048" w="4947">
                  <a:moveTo>
                    <a:pt x="630" y="0"/>
                  </a:moveTo>
                  <a:cubicBezTo>
                    <a:pt x="221" y="410"/>
                    <a:pt x="0" y="1008"/>
                    <a:pt x="0" y="1638"/>
                  </a:cubicBezTo>
                  <a:cubicBezTo>
                    <a:pt x="0" y="1890"/>
                    <a:pt x="189" y="2048"/>
                    <a:pt x="378" y="2048"/>
                  </a:cubicBezTo>
                  <a:lnTo>
                    <a:pt x="4505" y="2048"/>
                  </a:lnTo>
                  <a:cubicBezTo>
                    <a:pt x="4757" y="2048"/>
                    <a:pt x="4946" y="1827"/>
                    <a:pt x="4946" y="1638"/>
                  </a:cubicBezTo>
                  <a:cubicBezTo>
                    <a:pt x="4946" y="1008"/>
                    <a:pt x="4726" y="410"/>
                    <a:pt x="4316" y="0"/>
                  </a:cubicBezTo>
                  <a:cubicBezTo>
                    <a:pt x="3844" y="536"/>
                    <a:pt x="3182" y="819"/>
                    <a:pt x="2458" y="819"/>
                  </a:cubicBezTo>
                  <a:cubicBezTo>
                    <a:pt x="1796" y="819"/>
                    <a:pt x="1134" y="536"/>
                    <a:pt x="63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8" name="Google Shape;128;p20"/>
            <p:cNvSpPr/>
            <p:nvPr/>
          </p:nvSpPr>
          <p:spPr>
            <a:xfrm>
              <a:off x="-61570675" y="3560450"/>
              <a:ext cx="82725" cy="82725"/>
            </a:xfrm>
            <a:custGeom>
              <a:rect b="b" l="l" r="r" t="t"/>
              <a:pathLst>
                <a:path extrusionOk="0" h="3309" w="3309">
                  <a:moveTo>
                    <a:pt x="1670" y="0"/>
                  </a:moveTo>
                  <a:cubicBezTo>
                    <a:pt x="756" y="0"/>
                    <a:pt x="0" y="725"/>
                    <a:pt x="0" y="1638"/>
                  </a:cubicBezTo>
                  <a:cubicBezTo>
                    <a:pt x="0" y="2552"/>
                    <a:pt x="756" y="3308"/>
                    <a:pt x="1670" y="3308"/>
                  </a:cubicBezTo>
                  <a:cubicBezTo>
                    <a:pt x="2552" y="3308"/>
                    <a:pt x="3308" y="2552"/>
                    <a:pt x="3308" y="1638"/>
                  </a:cubicBezTo>
                  <a:cubicBezTo>
                    <a:pt x="3308" y="725"/>
                    <a:pt x="2552" y="0"/>
                    <a:pt x="167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9" name="Google Shape;129;p20"/>
            <p:cNvSpPr/>
            <p:nvPr/>
          </p:nvSpPr>
          <p:spPr>
            <a:xfrm>
              <a:off x="-61784125" y="3643925"/>
              <a:ext cx="124450" cy="51225"/>
            </a:xfrm>
            <a:custGeom>
              <a:rect b="b" l="l" r="r" t="t"/>
              <a:pathLst>
                <a:path extrusionOk="0" h="2049" w="4978">
                  <a:moveTo>
                    <a:pt x="662" y="1"/>
                  </a:moveTo>
                  <a:cubicBezTo>
                    <a:pt x="252" y="442"/>
                    <a:pt x="32" y="1009"/>
                    <a:pt x="32" y="1639"/>
                  </a:cubicBezTo>
                  <a:cubicBezTo>
                    <a:pt x="0" y="1859"/>
                    <a:pt x="189" y="2048"/>
                    <a:pt x="410" y="2048"/>
                  </a:cubicBezTo>
                  <a:lnTo>
                    <a:pt x="4569" y="2048"/>
                  </a:lnTo>
                  <a:cubicBezTo>
                    <a:pt x="4789" y="2048"/>
                    <a:pt x="4978" y="1859"/>
                    <a:pt x="4978" y="1639"/>
                  </a:cubicBezTo>
                  <a:cubicBezTo>
                    <a:pt x="4978" y="1009"/>
                    <a:pt x="4758" y="442"/>
                    <a:pt x="4348" y="1"/>
                  </a:cubicBezTo>
                  <a:cubicBezTo>
                    <a:pt x="3876" y="536"/>
                    <a:pt x="3214" y="820"/>
                    <a:pt x="2521" y="820"/>
                  </a:cubicBezTo>
                  <a:cubicBezTo>
                    <a:pt x="1828" y="820"/>
                    <a:pt x="1166" y="536"/>
                    <a:pt x="662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0" name="Google Shape;130;p20"/>
            <p:cNvSpPr/>
            <p:nvPr/>
          </p:nvSpPr>
          <p:spPr>
            <a:xfrm>
              <a:off x="-61763650" y="3560450"/>
              <a:ext cx="82725" cy="82725"/>
            </a:xfrm>
            <a:custGeom>
              <a:rect b="b" l="l" r="r" t="t"/>
              <a:pathLst>
                <a:path extrusionOk="0" h="3309" w="3309">
                  <a:moveTo>
                    <a:pt x="1670" y="0"/>
                  </a:moveTo>
                  <a:cubicBezTo>
                    <a:pt x="757" y="0"/>
                    <a:pt x="1" y="725"/>
                    <a:pt x="1" y="1638"/>
                  </a:cubicBezTo>
                  <a:cubicBezTo>
                    <a:pt x="1" y="2552"/>
                    <a:pt x="757" y="3308"/>
                    <a:pt x="1670" y="3308"/>
                  </a:cubicBezTo>
                  <a:cubicBezTo>
                    <a:pt x="2552" y="3308"/>
                    <a:pt x="3309" y="2552"/>
                    <a:pt x="3309" y="1638"/>
                  </a:cubicBezTo>
                  <a:cubicBezTo>
                    <a:pt x="3309" y="725"/>
                    <a:pt x="2552" y="0"/>
                    <a:pt x="167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31" name="Google Shape;131;p20"/>
          <p:cNvSpPr txBox="1"/>
          <p:nvPr/>
        </p:nvSpPr>
        <p:spPr>
          <a:xfrm>
            <a:off x="858250" y="2555525"/>
            <a:ext cx="22467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Simple</a:t>
            </a:r>
            <a:endParaRPr b="1" sz="20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Match users into groups based off career interests</a:t>
            </a:r>
            <a:endParaRPr sz="18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32" name="Google Shape;132;p20"/>
          <p:cNvGrpSpPr/>
          <p:nvPr/>
        </p:nvGrpSpPr>
        <p:grpSpPr>
          <a:xfrm>
            <a:off x="4206976" y="1669905"/>
            <a:ext cx="577638" cy="511532"/>
            <a:chOff x="1490050" y="3805975"/>
            <a:chExt cx="491900" cy="482350"/>
          </a:xfrm>
        </p:grpSpPr>
        <p:sp>
          <p:nvSpPr>
            <p:cNvPr id="133" name="Google Shape;133;p20"/>
            <p:cNvSpPr/>
            <p:nvPr/>
          </p:nvSpPr>
          <p:spPr>
            <a:xfrm>
              <a:off x="1541775" y="3877050"/>
              <a:ext cx="302500" cy="277225"/>
            </a:xfrm>
            <a:custGeom>
              <a:rect b="b" l="l" r="r" t="t"/>
              <a:pathLst>
                <a:path extrusionOk="0" h="11089" w="12100">
                  <a:moveTo>
                    <a:pt x="10512" y="1"/>
                  </a:moveTo>
                  <a:lnTo>
                    <a:pt x="0" y="10513"/>
                  </a:lnTo>
                  <a:cubicBezTo>
                    <a:pt x="207" y="10475"/>
                    <a:pt x="415" y="10456"/>
                    <a:pt x="622" y="10456"/>
                  </a:cubicBezTo>
                  <a:cubicBezTo>
                    <a:pt x="1327" y="10456"/>
                    <a:pt x="2020" y="10674"/>
                    <a:pt x="2602" y="11088"/>
                  </a:cubicBezTo>
                  <a:lnTo>
                    <a:pt x="12099" y="1588"/>
                  </a:lnTo>
                  <a:lnTo>
                    <a:pt x="10512" y="1"/>
                  </a:ln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4" name="Google Shape;134;p20"/>
            <p:cNvSpPr/>
            <p:nvPr/>
          </p:nvSpPr>
          <p:spPr>
            <a:xfrm>
              <a:off x="1824450" y="3805975"/>
              <a:ext cx="157500" cy="150525"/>
            </a:xfrm>
            <a:custGeom>
              <a:rect b="b" l="l" r="r" t="t"/>
              <a:pathLst>
                <a:path extrusionOk="0" h="6021" w="6300">
                  <a:moveTo>
                    <a:pt x="3211" y="0"/>
                  </a:moveTo>
                  <a:cubicBezTo>
                    <a:pt x="2484" y="0"/>
                    <a:pt x="1758" y="281"/>
                    <a:pt x="1208" y="841"/>
                  </a:cubicBezTo>
                  <a:lnTo>
                    <a:pt x="0" y="2049"/>
                  </a:lnTo>
                  <a:lnTo>
                    <a:pt x="3972" y="6021"/>
                  </a:lnTo>
                  <a:lnTo>
                    <a:pt x="5180" y="4813"/>
                  </a:lnTo>
                  <a:cubicBezTo>
                    <a:pt x="6294" y="3717"/>
                    <a:pt x="6300" y="1925"/>
                    <a:pt x="5198" y="823"/>
                  </a:cubicBezTo>
                  <a:cubicBezTo>
                    <a:pt x="4649" y="274"/>
                    <a:pt x="3930" y="0"/>
                    <a:pt x="3211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5" name="Google Shape;135;p20"/>
            <p:cNvSpPr/>
            <p:nvPr/>
          </p:nvSpPr>
          <p:spPr>
            <a:xfrm>
              <a:off x="1626675" y="3936600"/>
              <a:ext cx="277225" cy="302600"/>
            </a:xfrm>
            <a:custGeom>
              <a:rect b="b" l="l" r="r" t="t"/>
              <a:pathLst>
                <a:path extrusionOk="0" h="12104" w="11089">
                  <a:moveTo>
                    <a:pt x="9501" y="1"/>
                  </a:moveTo>
                  <a:lnTo>
                    <a:pt x="1" y="9501"/>
                  </a:lnTo>
                  <a:cubicBezTo>
                    <a:pt x="537" y="10254"/>
                    <a:pt x="745" y="11194"/>
                    <a:pt x="576" y="12103"/>
                  </a:cubicBezTo>
                  <a:lnTo>
                    <a:pt x="11088" y="1591"/>
                  </a:lnTo>
                  <a:lnTo>
                    <a:pt x="9501" y="1"/>
                  </a:ln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6" name="Google Shape;136;p20"/>
            <p:cNvSpPr/>
            <p:nvPr/>
          </p:nvSpPr>
          <p:spPr>
            <a:xfrm>
              <a:off x="1490050" y="4166500"/>
              <a:ext cx="129950" cy="121825"/>
            </a:xfrm>
            <a:custGeom>
              <a:rect b="b" l="l" r="r" t="t"/>
              <a:pathLst>
                <a:path extrusionOk="0" h="4873" w="5198">
                  <a:moveTo>
                    <a:pt x="2693" y="0"/>
                  </a:moveTo>
                  <a:cubicBezTo>
                    <a:pt x="2243" y="0"/>
                    <a:pt x="1790" y="133"/>
                    <a:pt x="1398" y="405"/>
                  </a:cubicBezTo>
                  <a:lnTo>
                    <a:pt x="1398" y="402"/>
                  </a:lnTo>
                  <a:lnTo>
                    <a:pt x="741" y="2446"/>
                  </a:lnTo>
                  <a:lnTo>
                    <a:pt x="139" y="4118"/>
                  </a:lnTo>
                  <a:cubicBezTo>
                    <a:pt x="0" y="4500"/>
                    <a:pt x="295" y="4872"/>
                    <a:pt x="664" y="4872"/>
                  </a:cubicBezTo>
                  <a:cubicBezTo>
                    <a:pt x="727" y="4872"/>
                    <a:pt x="793" y="4861"/>
                    <a:pt x="859" y="4837"/>
                  </a:cubicBezTo>
                  <a:lnTo>
                    <a:pt x="2530" y="4235"/>
                  </a:lnTo>
                  <a:lnTo>
                    <a:pt x="4574" y="3579"/>
                  </a:lnTo>
                  <a:cubicBezTo>
                    <a:pt x="5198" y="2672"/>
                    <a:pt x="5086" y="1450"/>
                    <a:pt x="4306" y="670"/>
                  </a:cubicBezTo>
                  <a:cubicBezTo>
                    <a:pt x="3866" y="228"/>
                    <a:pt x="3282" y="0"/>
                    <a:pt x="2693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37" name="Google Shape;137;p20"/>
          <p:cNvSpPr txBox="1"/>
          <p:nvPr/>
        </p:nvSpPr>
        <p:spPr>
          <a:xfrm>
            <a:off x="3372450" y="2571750"/>
            <a:ext cx="2246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Moderate</a:t>
            </a:r>
            <a:endParaRPr b="1" sz="20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Set weekly goals</a:t>
            </a:r>
            <a:endParaRPr sz="18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38" name="Google Shape;138;p20"/>
          <p:cNvGrpSpPr/>
          <p:nvPr/>
        </p:nvGrpSpPr>
        <p:grpSpPr>
          <a:xfrm>
            <a:off x="6753649" y="1607799"/>
            <a:ext cx="777586" cy="769488"/>
            <a:chOff x="580725" y="3617925"/>
            <a:chExt cx="299325" cy="297375"/>
          </a:xfrm>
        </p:grpSpPr>
        <p:sp>
          <p:nvSpPr>
            <p:cNvPr id="139" name="Google Shape;139;p20"/>
            <p:cNvSpPr/>
            <p:nvPr/>
          </p:nvSpPr>
          <p:spPr>
            <a:xfrm>
              <a:off x="609075" y="3662050"/>
              <a:ext cx="51225" cy="51200"/>
            </a:xfrm>
            <a:custGeom>
              <a:rect b="b" l="l" r="r" t="t"/>
              <a:pathLst>
                <a:path extrusionOk="0" h="2048" w="2049">
                  <a:moveTo>
                    <a:pt x="1041" y="0"/>
                  </a:moveTo>
                  <a:cubicBezTo>
                    <a:pt x="473" y="0"/>
                    <a:pt x="1" y="473"/>
                    <a:pt x="1" y="1040"/>
                  </a:cubicBezTo>
                  <a:cubicBezTo>
                    <a:pt x="1" y="1607"/>
                    <a:pt x="473" y="2048"/>
                    <a:pt x="1041" y="2048"/>
                  </a:cubicBezTo>
                  <a:cubicBezTo>
                    <a:pt x="1608" y="2048"/>
                    <a:pt x="2049" y="1607"/>
                    <a:pt x="2049" y="1040"/>
                  </a:cubicBezTo>
                  <a:cubicBezTo>
                    <a:pt x="2049" y="473"/>
                    <a:pt x="1608" y="0"/>
                    <a:pt x="1041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20"/>
            <p:cNvSpPr/>
            <p:nvPr/>
          </p:nvSpPr>
          <p:spPr>
            <a:xfrm>
              <a:off x="668950" y="3617925"/>
              <a:ext cx="122875" cy="104475"/>
            </a:xfrm>
            <a:custGeom>
              <a:rect b="b" l="l" r="r" t="t"/>
              <a:pathLst>
                <a:path extrusionOk="0" h="4179" w="4915">
                  <a:moveTo>
                    <a:pt x="1040" y="1"/>
                  </a:moveTo>
                  <a:cubicBezTo>
                    <a:pt x="441" y="1"/>
                    <a:pt x="0" y="473"/>
                    <a:pt x="0" y="1072"/>
                  </a:cubicBezTo>
                  <a:lnTo>
                    <a:pt x="0" y="1797"/>
                  </a:lnTo>
                  <a:cubicBezTo>
                    <a:pt x="0" y="2364"/>
                    <a:pt x="473" y="2805"/>
                    <a:pt x="1040" y="2805"/>
                  </a:cubicBezTo>
                  <a:lnTo>
                    <a:pt x="2300" y="2805"/>
                  </a:lnTo>
                  <a:lnTo>
                    <a:pt x="3592" y="4097"/>
                  </a:lnTo>
                  <a:cubicBezTo>
                    <a:pt x="3672" y="4156"/>
                    <a:pt x="3764" y="4178"/>
                    <a:pt x="3853" y="4178"/>
                  </a:cubicBezTo>
                  <a:cubicBezTo>
                    <a:pt x="3905" y="4178"/>
                    <a:pt x="3955" y="4171"/>
                    <a:pt x="4001" y="4160"/>
                  </a:cubicBezTo>
                  <a:cubicBezTo>
                    <a:pt x="4127" y="4097"/>
                    <a:pt x="4190" y="3939"/>
                    <a:pt x="4190" y="3844"/>
                  </a:cubicBezTo>
                  <a:lnTo>
                    <a:pt x="4190" y="2742"/>
                  </a:lnTo>
                  <a:cubicBezTo>
                    <a:pt x="4600" y="2584"/>
                    <a:pt x="4915" y="2206"/>
                    <a:pt x="4915" y="1734"/>
                  </a:cubicBezTo>
                  <a:lnTo>
                    <a:pt x="4915" y="1072"/>
                  </a:lnTo>
                  <a:cubicBezTo>
                    <a:pt x="4915" y="473"/>
                    <a:pt x="4411" y="1"/>
                    <a:pt x="3875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20"/>
            <p:cNvSpPr/>
            <p:nvPr/>
          </p:nvSpPr>
          <p:spPr>
            <a:xfrm>
              <a:off x="580725" y="3721900"/>
              <a:ext cx="141800" cy="192025"/>
            </a:xfrm>
            <a:custGeom>
              <a:rect b="b" l="l" r="r" t="t"/>
              <a:pathLst>
                <a:path extrusionOk="0" h="7681" w="5672">
                  <a:moveTo>
                    <a:pt x="3340" y="4506"/>
                  </a:moveTo>
                  <a:lnTo>
                    <a:pt x="3718" y="5577"/>
                  </a:lnTo>
                  <a:lnTo>
                    <a:pt x="1229" y="5577"/>
                  </a:lnTo>
                  <a:lnTo>
                    <a:pt x="1450" y="4600"/>
                  </a:lnTo>
                  <a:lnTo>
                    <a:pt x="1450" y="4506"/>
                  </a:lnTo>
                  <a:close/>
                  <a:moveTo>
                    <a:pt x="1450" y="1"/>
                  </a:moveTo>
                  <a:cubicBezTo>
                    <a:pt x="1135" y="1"/>
                    <a:pt x="883" y="221"/>
                    <a:pt x="788" y="505"/>
                  </a:cubicBezTo>
                  <a:lnTo>
                    <a:pt x="95" y="3624"/>
                  </a:lnTo>
                  <a:cubicBezTo>
                    <a:pt x="1" y="4096"/>
                    <a:pt x="316" y="4506"/>
                    <a:pt x="757" y="4506"/>
                  </a:cubicBezTo>
                  <a:lnTo>
                    <a:pt x="95" y="7247"/>
                  </a:lnTo>
                  <a:cubicBezTo>
                    <a:pt x="32" y="7436"/>
                    <a:pt x="158" y="7593"/>
                    <a:pt x="316" y="7656"/>
                  </a:cubicBezTo>
                  <a:cubicBezTo>
                    <a:pt x="350" y="7668"/>
                    <a:pt x="383" y="7673"/>
                    <a:pt x="415" y="7673"/>
                  </a:cubicBezTo>
                  <a:cubicBezTo>
                    <a:pt x="559" y="7673"/>
                    <a:pt x="679" y="7565"/>
                    <a:pt x="757" y="7436"/>
                  </a:cubicBezTo>
                  <a:lnTo>
                    <a:pt x="1040" y="6301"/>
                  </a:lnTo>
                  <a:lnTo>
                    <a:pt x="3939" y="6301"/>
                  </a:lnTo>
                  <a:lnTo>
                    <a:pt x="4254" y="7152"/>
                  </a:lnTo>
                  <a:cubicBezTo>
                    <a:pt x="4358" y="7492"/>
                    <a:pt x="4637" y="7680"/>
                    <a:pt x="4908" y="7680"/>
                  </a:cubicBezTo>
                  <a:cubicBezTo>
                    <a:pt x="4964" y="7680"/>
                    <a:pt x="5019" y="7672"/>
                    <a:pt x="5073" y="7656"/>
                  </a:cubicBezTo>
                  <a:cubicBezTo>
                    <a:pt x="5451" y="7593"/>
                    <a:pt x="5672" y="7184"/>
                    <a:pt x="5609" y="6837"/>
                  </a:cubicBezTo>
                  <a:lnTo>
                    <a:pt x="4569" y="3687"/>
                  </a:lnTo>
                  <a:cubicBezTo>
                    <a:pt x="4506" y="3372"/>
                    <a:pt x="4222" y="3183"/>
                    <a:pt x="3907" y="3183"/>
                  </a:cubicBezTo>
                  <a:lnTo>
                    <a:pt x="3183" y="3183"/>
                  </a:lnTo>
                  <a:cubicBezTo>
                    <a:pt x="2994" y="3183"/>
                    <a:pt x="2836" y="3025"/>
                    <a:pt x="2836" y="2836"/>
                  </a:cubicBezTo>
                  <a:cubicBezTo>
                    <a:pt x="2836" y="2615"/>
                    <a:pt x="2994" y="2458"/>
                    <a:pt x="3183" y="2458"/>
                  </a:cubicBezTo>
                  <a:lnTo>
                    <a:pt x="4222" y="2458"/>
                  </a:lnTo>
                  <a:cubicBezTo>
                    <a:pt x="4600" y="2458"/>
                    <a:pt x="4915" y="2143"/>
                    <a:pt x="4915" y="1765"/>
                  </a:cubicBezTo>
                  <a:cubicBezTo>
                    <a:pt x="4915" y="1355"/>
                    <a:pt x="4600" y="1040"/>
                    <a:pt x="4222" y="1040"/>
                  </a:cubicBezTo>
                  <a:lnTo>
                    <a:pt x="2332" y="1040"/>
                  </a:lnTo>
                  <a:lnTo>
                    <a:pt x="2080" y="379"/>
                  </a:lnTo>
                  <a:cubicBezTo>
                    <a:pt x="1985" y="158"/>
                    <a:pt x="1733" y="1"/>
                    <a:pt x="1450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20"/>
            <p:cNvSpPr/>
            <p:nvPr/>
          </p:nvSpPr>
          <p:spPr>
            <a:xfrm>
              <a:off x="800475" y="3662050"/>
              <a:ext cx="51225" cy="51200"/>
            </a:xfrm>
            <a:custGeom>
              <a:rect b="b" l="l" r="r" t="t"/>
              <a:pathLst>
                <a:path extrusionOk="0" h="2048" w="2049">
                  <a:moveTo>
                    <a:pt x="1009" y="0"/>
                  </a:moveTo>
                  <a:cubicBezTo>
                    <a:pt x="442" y="0"/>
                    <a:pt x="1" y="473"/>
                    <a:pt x="1" y="1040"/>
                  </a:cubicBezTo>
                  <a:cubicBezTo>
                    <a:pt x="1" y="1607"/>
                    <a:pt x="442" y="2048"/>
                    <a:pt x="1009" y="2048"/>
                  </a:cubicBezTo>
                  <a:cubicBezTo>
                    <a:pt x="1576" y="2048"/>
                    <a:pt x="2048" y="1607"/>
                    <a:pt x="2048" y="1040"/>
                  </a:cubicBezTo>
                  <a:cubicBezTo>
                    <a:pt x="2048" y="473"/>
                    <a:pt x="1576" y="0"/>
                    <a:pt x="1009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20"/>
            <p:cNvSpPr/>
            <p:nvPr/>
          </p:nvSpPr>
          <p:spPr>
            <a:xfrm>
              <a:off x="738250" y="3722700"/>
              <a:ext cx="141800" cy="192600"/>
            </a:xfrm>
            <a:custGeom>
              <a:rect b="b" l="l" r="r" t="t"/>
              <a:pathLst>
                <a:path extrusionOk="0" h="7704" w="5672">
                  <a:moveTo>
                    <a:pt x="4222" y="4474"/>
                  </a:moveTo>
                  <a:lnTo>
                    <a:pt x="4222" y="4568"/>
                  </a:lnTo>
                  <a:lnTo>
                    <a:pt x="4443" y="5545"/>
                  </a:lnTo>
                  <a:lnTo>
                    <a:pt x="1985" y="5545"/>
                  </a:lnTo>
                  <a:lnTo>
                    <a:pt x="2332" y="4474"/>
                  </a:lnTo>
                  <a:close/>
                  <a:moveTo>
                    <a:pt x="4222" y="0"/>
                  </a:moveTo>
                  <a:cubicBezTo>
                    <a:pt x="3939" y="0"/>
                    <a:pt x="3718" y="158"/>
                    <a:pt x="3592" y="378"/>
                  </a:cubicBezTo>
                  <a:lnTo>
                    <a:pt x="3340" y="1071"/>
                  </a:lnTo>
                  <a:lnTo>
                    <a:pt x="1450" y="1071"/>
                  </a:lnTo>
                  <a:cubicBezTo>
                    <a:pt x="1072" y="1071"/>
                    <a:pt x="757" y="1386"/>
                    <a:pt x="757" y="1764"/>
                  </a:cubicBezTo>
                  <a:cubicBezTo>
                    <a:pt x="757" y="2174"/>
                    <a:pt x="1072" y="2489"/>
                    <a:pt x="1450" y="2489"/>
                  </a:cubicBezTo>
                  <a:lnTo>
                    <a:pt x="2490" y="2489"/>
                  </a:lnTo>
                  <a:cubicBezTo>
                    <a:pt x="2679" y="2489"/>
                    <a:pt x="2836" y="2646"/>
                    <a:pt x="2836" y="2835"/>
                  </a:cubicBezTo>
                  <a:cubicBezTo>
                    <a:pt x="2836" y="3024"/>
                    <a:pt x="2679" y="3182"/>
                    <a:pt x="2490" y="3182"/>
                  </a:cubicBezTo>
                  <a:lnTo>
                    <a:pt x="1765" y="3182"/>
                  </a:lnTo>
                  <a:cubicBezTo>
                    <a:pt x="1450" y="3182"/>
                    <a:pt x="1198" y="3371"/>
                    <a:pt x="1103" y="3686"/>
                  </a:cubicBezTo>
                  <a:lnTo>
                    <a:pt x="95" y="6837"/>
                  </a:lnTo>
                  <a:cubicBezTo>
                    <a:pt x="1" y="7215"/>
                    <a:pt x="190" y="7593"/>
                    <a:pt x="599" y="7687"/>
                  </a:cubicBezTo>
                  <a:cubicBezTo>
                    <a:pt x="643" y="7696"/>
                    <a:pt x="690" y="7701"/>
                    <a:pt x="738" y="7701"/>
                  </a:cubicBezTo>
                  <a:cubicBezTo>
                    <a:pt x="1030" y="7701"/>
                    <a:pt x="1364" y="7531"/>
                    <a:pt x="1418" y="7152"/>
                  </a:cubicBezTo>
                  <a:lnTo>
                    <a:pt x="1733" y="6301"/>
                  </a:lnTo>
                  <a:lnTo>
                    <a:pt x="4632" y="6301"/>
                  </a:lnTo>
                  <a:lnTo>
                    <a:pt x="4915" y="7435"/>
                  </a:lnTo>
                  <a:cubicBezTo>
                    <a:pt x="4967" y="7591"/>
                    <a:pt x="5104" y="7704"/>
                    <a:pt x="5257" y="7704"/>
                  </a:cubicBezTo>
                  <a:cubicBezTo>
                    <a:pt x="5290" y="7704"/>
                    <a:pt x="5323" y="7698"/>
                    <a:pt x="5356" y="7687"/>
                  </a:cubicBezTo>
                  <a:cubicBezTo>
                    <a:pt x="5546" y="7624"/>
                    <a:pt x="5672" y="7435"/>
                    <a:pt x="5577" y="7246"/>
                  </a:cubicBezTo>
                  <a:lnTo>
                    <a:pt x="4915" y="4537"/>
                  </a:lnTo>
                  <a:cubicBezTo>
                    <a:pt x="5356" y="4474"/>
                    <a:pt x="5672" y="4064"/>
                    <a:pt x="5609" y="3623"/>
                  </a:cubicBezTo>
                  <a:lnTo>
                    <a:pt x="4884" y="504"/>
                  </a:lnTo>
                  <a:cubicBezTo>
                    <a:pt x="4821" y="189"/>
                    <a:pt x="4537" y="0"/>
                    <a:pt x="4222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4" name="Google Shape;144;p20"/>
          <p:cNvSpPr txBox="1"/>
          <p:nvPr/>
        </p:nvSpPr>
        <p:spPr>
          <a:xfrm>
            <a:off x="6019088" y="2571750"/>
            <a:ext cx="22467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Complex</a:t>
            </a:r>
            <a:endParaRPr b="1" sz="20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Participate in weekly check-ins regarding emotional &amp; job search status</a:t>
            </a:r>
            <a:endParaRPr sz="18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Revisions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150" name="Google Shape;15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081677" y="445025"/>
            <a:ext cx="1549523" cy="1549523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1"/>
          <p:cNvSpPr txBox="1"/>
          <p:nvPr/>
        </p:nvSpPr>
        <p:spPr>
          <a:xfrm>
            <a:off x="1649025" y="1153625"/>
            <a:ext cx="6197700" cy="3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New intermediate screen shows users as they’re being connected to a group</a:t>
            </a:r>
            <a:endParaRPr sz="18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Navigation bar condensed to 2 tabs: the group tab and the personal tab. </a:t>
            </a:r>
            <a:endParaRPr sz="18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Nunito SemiBold"/>
              <a:buChar char="➔"/>
            </a:pPr>
            <a:r>
              <a:rPr lang="en" sz="16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Chat feature has been moved inside the group tab</a:t>
            </a:r>
            <a:endParaRPr sz="16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Nunito SemiBold"/>
              <a:buChar char="➔"/>
            </a:pPr>
            <a:r>
              <a:rPr lang="en" sz="16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In the </a:t>
            </a:r>
            <a:r>
              <a:rPr lang="en" sz="16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personal</a:t>
            </a:r>
            <a:r>
              <a:rPr lang="en" sz="16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tab, users now fill out check-in forms and goals there, and it displays a </a:t>
            </a:r>
            <a:r>
              <a:rPr lang="en" sz="16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personal</a:t>
            </a:r>
            <a:r>
              <a:rPr lang="en" sz="16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summary of these things </a:t>
            </a:r>
            <a:endParaRPr sz="16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Group tab now displays a summary of teammates’ goals</a:t>
            </a:r>
            <a:endParaRPr sz="18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grpSp>
        <p:nvGrpSpPr>
          <p:cNvPr id="152" name="Google Shape;152;p21"/>
          <p:cNvGrpSpPr/>
          <p:nvPr/>
        </p:nvGrpSpPr>
        <p:grpSpPr>
          <a:xfrm>
            <a:off x="1195578" y="1295134"/>
            <a:ext cx="354311" cy="355909"/>
            <a:chOff x="-49764975" y="3551225"/>
            <a:chExt cx="299300" cy="300650"/>
          </a:xfrm>
        </p:grpSpPr>
        <p:sp>
          <p:nvSpPr>
            <p:cNvPr id="153" name="Google Shape;153;p21"/>
            <p:cNvSpPr/>
            <p:nvPr/>
          </p:nvSpPr>
          <p:spPr>
            <a:xfrm>
              <a:off x="-49764975" y="3657325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386" y="158"/>
                    <a:pt x="1197" y="0"/>
                    <a:pt x="104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21"/>
            <p:cNvSpPr/>
            <p:nvPr/>
          </p:nvSpPr>
          <p:spPr>
            <a:xfrm>
              <a:off x="-49763400" y="3598250"/>
              <a:ext cx="31525" cy="29950"/>
            </a:xfrm>
            <a:custGeom>
              <a:rect b="b" l="l" r="r" t="t"/>
              <a:pathLst>
                <a:path extrusionOk="0" h="1198" w="1261">
                  <a:moveTo>
                    <a:pt x="390" y="0"/>
                  </a:moveTo>
                  <a:cubicBezTo>
                    <a:pt x="299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7"/>
                    <a:pt x="870" y="1197"/>
                  </a:cubicBezTo>
                  <a:cubicBezTo>
                    <a:pt x="961" y="1197"/>
                    <a:pt x="1056" y="1166"/>
                    <a:pt x="1134" y="1103"/>
                  </a:cubicBezTo>
                  <a:cubicBezTo>
                    <a:pt x="1260" y="1008"/>
                    <a:pt x="1260" y="756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21"/>
            <p:cNvSpPr/>
            <p:nvPr/>
          </p:nvSpPr>
          <p:spPr>
            <a:xfrm>
              <a:off x="-49763400" y="3703975"/>
              <a:ext cx="31525" cy="30550"/>
            </a:xfrm>
            <a:custGeom>
              <a:rect b="b" l="l" r="r" t="t"/>
              <a:pathLst>
                <a:path extrusionOk="0" h="1222" w="1261">
                  <a:moveTo>
                    <a:pt x="882" y="1"/>
                  </a:moveTo>
                  <a:cubicBezTo>
                    <a:pt x="796" y="1"/>
                    <a:pt x="709" y="40"/>
                    <a:pt x="630" y="119"/>
                  </a:cubicBezTo>
                  <a:lnTo>
                    <a:pt x="126" y="623"/>
                  </a:lnTo>
                  <a:cubicBezTo>
                    <a:pt x="0" y="749"/>
                    <a:pt x="0" y="970"/>
                    <a:pt x="126" y="1127"/>
                  </a:cubicBezTo>
                  <a:cubicBezTo>
                    <a:pt x="189" y="1190"/>
                    <a:pt x="276" y="1222"/>
                    <a:pt x="366" y="1222"/>
                  </a:cubicBezTo>
                  <a:cubicBezTo>
                    <a:pt x="457" y="1222"/>
                    <a:pt x="551" y="1190"/>
                    <a:pt x="630" y="1127"/>
                  </a:cubicBezTo>
                  <a:lnTo>
                    <a:pt x="1134" y="623"/>
                  </a:lnTo>
                  <a:cubicBezTo>
                    <a:pt x="1260" y="497"/>
                    <a:pt x="1260" y="276"/>
                    <a:pt x="1134" y="119"/>
                  </a:cubicBezTo>
                  <a:cubicBezTo>
                    <a:pt x="1056" y="40"/>
                    <a:pt x="969" y="1"/>
                    <a:pt x="882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21"/>
            <p:cNvSpPr/>
            <p:nvPr/>
          </p:nvSpPr>
          <p:spPr>
            <a:xfrm>
              <a:off x="-49501125" y="3657325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21"/>
            <p:cNvSpPr/>
            <p:nvPr/>
          </p:nvSpPr>
          <p:spPr>
            <a:xfrm>
              <a:off x="-49499550" y="3598250"/>
              <a:ext cx="31525" cy="30550"/>
            </a:xfrm>
            <a:custGeom>
              <a:rect b="b" l="l" r="r" t="t"/>
              <a:pathLst>
                <a:path extrusionOk="0" h="1222" w="1261">
                  <a:moveTo>
                    <a:pt x="906" y="0"/>
                  </a:moveTo>
                  <a:cubicBezTo>
                    <a:pt x="812" y="0"/>
                    <a:pt x="709" y="32"/>
                    <a:pt x="630" y="95"/>
                  </a:cubicBezTo>
                  <a:lnTo>
                    <a:pt x="126" y="599"/>
                  </a:lnTo>
                  <a:cubicBezTo>
                    <a:pt x="0" y="725"/>
                    <a:pt x="0" y="945"/>
                    <a:pt x="126" y="1103"/>
                  </a:cubicBezTo>
                  <a:cubicBezTo>
                    <a:pt x="205" y="1182"/>
                    <a:pt x="292" y="1221"/>
                    <a:pt x="378" y="1221"/>
                  </a:cubicBezTo>
                  <a:cubicBezTo>
                    <a:pt x="465" y="1221"/>
                    <a:pt x="552" y="1182"/>
                    <a:pt x="630" y="1103"/>
                  </a:cubicBezTo>
                  <a:lnTo>
                    <a:pt x="1134" y="599"/>
                  </a:lnTo>
                  <a:cubicBezTo>
                    <a:pt x="1260" y="473"/>
                    <a:pt x="1260" y="252"/>
                    <a:pt x="1134" y="95"/>
                  </a:cubicBezTo>
                  <a:cubicBezTo>
                    <a:pt x="1087" y="32"/>
                    <a:pt x="1001" y="0"/>
                    <a:pt x="906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21"/>
            <p:cNvSpPr/>
            <p:nvPr/>
          </p:nvSpPr>
          <p:spPr>
            <a:xfrm>
              <a:off x="-49499550" y="3704575"/>
              <a:ext cx="31525" cy="29950"/>
            </a:xfrm>
            <a:custGeom>
              <a:rect b="b" l="l" r="r" t="t"/>
              <a:pathLst>
                <a:path extrusionOk="0" h="1198" w="1261">
                  <a:moveTo>
                    <a:pt x="390" y="0"/>
                  </a:moveTo>
                  <a:cubicBezTo>
                    <a:pt x="300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8"/>
                    <a:pt x="871" y="1198"/>
                  </a:cubicBezTo>
                  <a:cubicBezTo>
                    <a:pt x="961" y="1198"/>
                    <a:pt x="1056" y="1166"/>
                    <a:pt x="1134" y="1103"/>
                  </a:cubicBezTo>
                  <a:cubicBezTo>
                    <a:pt x="1260" y="1009"/>
                    <a:pt x="1260" y="757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21"/>
            <p:cNvSpPr/>
            <p:nvPr/>
          </p:nvSpPr>
          <p:spPr>
            <a:xfrm>
              <a:off x="-49725600" y="3551225"/>
              <a:ext cx="215050" cy="210875"/>
            </a:xfrm>
            <a:custGeom>
              <a:rect b="b" l="l" r="r" t="t"/>
              <a:pathLst>
                <a:path extrusionOk="0" h="8435" w="8602">
                  <a:moveTo>
                    <a:pt x="4354" y="0"/>
                  </a:moveTo>
                  <a:cubicBezTo>
                    <a:pt x="4070" y="0"/>
                    <a:pt x="3783" y="28"/>
                    <a:pt x="3497" y="86"/>
                  </a:cubicBezTo>
                  <a:cubicBezTo>
                    <a:pt x="1922" y="401"/>
                    <a:pt x="630" y="1724"/>
                    <a:pt x="252" y="3299"/>
                  </a:cubicBezTo>
                  <a:cubicBezTo>
                    <a:pt x="0" y="4654"/>
                    <a:pt x="347" y="6040"/>
                    <a:pt x="1261" y="7017"/>
                  </a:cubicBezTo>
                  <a:cubicBezTo>
                    <a:pt x="1607" y="7395"/>
                    <a:pt x="1828" y="7930"/>
                    <a:pt x="1922" y="8434"/>
                  </a:cubicBezTo>
                  <a:lnTo>
                    <a:pt x="3025" y="8434"/>
                  </a:lnTo>
                  <a:lnTo>
                    <a:pt x="3025" y="5284"/>
                  </a:lnTo>
                  <a:cubicBezTo>
                    <a:pt x="3025" y="5158"/>
                    <a:pt x="4064" y="3141"/>
                    <a:pt x="4127" y="3047"/>
                  </a:cubicBezTo>
                  <a:cubicBezTo>
                    <a:pt x="4190" y="2921"/>
                    <a:pt x="4317" y="2858"/>
                    <a:pt x="4443" y="2858"/>
                  </a:cubicBezTo>
                  <a:cubicBezTo>
                    <a:pt x="4569" y="2858"/>
                    <a:pt x="4695" y="2921"/>
                    <a:pt x="4758" y="3047"/>
                  </a:cubicBezTo>
                  <a:cubicBezTo>
                    <a:pt x="4852" y="3141"/>
                    <a:pt x="5860" y="5158"/>
                    <a:pt x="5860" y="5284"/>
                  </a:cubicBezTo>
                  <a:lnTo>
                    <a:pt x="5860" y="8434"/>
                  </a:lnTo>
                  <a:lnTo>
                    <a:pt x="6963" y="8434"/>
                  </a:lnTo>
                  <a:cubicBezTo>
                    <a:pt x="7057" y="7930"/>
                    <a:pt x="7278" y="7395"/>
                    <a:pt x="7625" y="6985"/>
                  </a:cubicBezTo>
                  <a:cubicBezTo>
                    <a:pt x="8255" y="6260"/>
                    <a:pt x="8601" y="5284"/>
                    <a:pt x="8601" y="4244"/>
                  </a:cubicBezTo>
                  <a:cubicBezTo>
                    <a:pt x="8601" y="2984"/>
                    <a:pt x="8066" y="1787"/>
                    <a:pt x="7026" y="936"/>
                  </a:cubicBezTo>
                  <a:cubicBezTo>
                    <a:pt x="6270" y="327"/>
                    <a:pt x="5327" y="0"/>
                    <a:pt x="4354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21"/>
            <p:cNvSpPr/>
            <p:nvPr/>
          </p:nvSpPr>
          <p:spPr>
            <a:xfrm>
              <a:off x="-49633450" y="3697475"/>
              <a:ext cx="35475" cy="65400"/>
            </a:xfrm>
            <a:custGeom>
              <a:rect b="b" l="l" r="r" t="t"/>
              <a:pathLst>
                <a:path extrusionOk="0" h="2616" w="1419">
                  <a:moveTo>
                    <a:pt x="0" y="1"/>
                  </a:moveTo>
                  <a:lnTo>
                    <a:pt x="0" y="2616"/>
                  </a:lnTo>
                  <a:lnTo>
                    <a:pt x="1418" y="2616"/>
                  </a:lnTo>
                  <a:lnTo>
                    <a:pt x="1418" y="1"/>
                  </a:lnTo>
                  <a:cubicBezTo>
                    <a:pt x="1198" y="95"/>
                    <a:pt x="946" y="127"/>
                    <a:pt x="725" y="127"/>
                  </a:cubicBezTo>
                  <a:cubicBezTo>
                    <a:pt x="473" y="127"/>
                    <a:pt x="252" y="95"/>
                    <a:pt x="0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21"/>
            <p:cNvSpPr/>
            <p:nvPr/>
          </p:nvSpPr>
          <p:spPr>
            <a:xfrm>
              <a:off x="-49676775" y="3780975"/>
              <a:ext cx="123675" cy="34675"/>
            </a:xfrm>
            <a:custGeom>
              <a:rect b="b" l="l" r="r" t="t"/>
              <a:pathLst>
                <a:path extrusionOk="0" h="1387" w="4947">
                  <a:moveTo>
                    <a:pt x="1" y="0"/>
                  </a:moveTo>
                  <a:lnTo>
                    <a:pt x="1" y="347"/>
                  </a:lnTo>
                  <a:cubicBezTo>
                    <a:pt x="1" y="946"/>
                    <a:pt x="473" y="1387"/>
                    <a:pt x="1072" y="1387"/>
                  </a:cubicBezTo>
                  <a:lnTo>
                    <a:pt x="3876" y="1387"/>
                  </a:lnTo>
                  <a:cubicBezTo>
                    <a:pt x="4474" y="1387"/>
                    <a:pt x="4947" y="946"/>
                    <a:pt x="4947" y="347"/>
                  </a:cubicBezTo>
                  <a:lnTo>
                    <a:pt x="4947" y="0"/>
                  </a:ln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21"/>
            <p:cNvSpPr/>
            <p:nvPr/>
          </p:nvSpPr>
          <p:spPr>
            <a:xfrm>
              <a:off x="-49630300" y="3651800"/>
              <a:ext cx="29150" cy="31325"/>
            </a:xfrm>
            <a:custGeom>
              <a:rect b="b" l="l" r="r" t="t"/>
              <a:pathLst>
                <a:path extrusionOk="0" h="1253" w="1166">
                  <a:moveTo>
                    <a:pt x="599" y="1"/>
                  </a:moveTo>
                  <a:lnTo>
                    <a:pt x="0" y="1135"/>
                  </a:lnTo>
                  <a:cubicBezTo>
                    <a:pt x="189" y="1214"/>
                    <a:pt x="386" y="1253"/>
                    <a:pt x="583" y="1253"/>
                  </a:cubicBezTo>
                  <a:cubicBezTo>
                    <a:pt x="780" y="1253"/>
                    <a:pt x="977" y="1214"/>
                    <a:pt x="1166" y="1135"/>
                  </a:cubicBezTo>
                  <a:lnTo>
                    <a:pt x="599" y="1"/>
                  </a:ln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21"/>
            <p:cNvSpPr/>
            <p:nvPr/>
          </p:nvSpPr>
          <p:spPr>
            <a:xfrm>
              <a:off x="-49657875" y="3833750"/>
              <a:ext cx="85100" cy="18125"/>
            </a:xfrm>
            <a:custGeom>
              <a:rect b="b" l="l" r="r" t="t"/>
              <a:pathLst>
                <a:path extrusionOk="0" h="725" w="3404">
                  <a:moveTo>
                    <a:pt x="1" y="0"/>
                  </a:moveTo>
                  <a:cubicBezTo>
                    <a:pt x="158" y="410"/>
                    <a:pt x="536" y="725"/>
                    <a:pt x="977" y="725"/>
                  </a:cubicBezTo>
                  <a:lnTo>
                    <a:pt x="2395" y="725"/>
                  </a:lnTo>
                  <a:cubicBezTo>
                    <a:pt x="2868" y="725"/>
                    <a:pt x="3246" y="410"/>
                    <a:pt x="3403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4" name="Google Shape;164;p21"/>
          <p:cNvGrpSpPr/>
          <p:nvPr/>
        </p:nvGrpSpPr>
        <p:grpSpPr>
          <a:xfrm>
            <a:off x="1195578" y="2070747"/>
            <a:ext cx="354311" cy="355909"/>
            <a:chOff x="-49764975" y="3551225"/>
            <a:chExt cx="299300" cy="300650"/>
          </a:xfrm>
        </p:grpSpPr>
        <p:sp>
          <p:nvSpPr>
            <p:cNvPr id="165" name="Google Shape;165;p21"/>
            <p:cNvSpPr/>
            <p:nvPr/>
          </p:nvSpPr>
          <p:spPr>
            <a:xfrm>
              <a:off x="-49764975" y="3657325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386" y="158"/>
                    <a:pt x="1197" y="0"/>
                    <a:pt x="104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1"/>
            <p:cNvSpPr/>
            <p:nvPr/>
          </p:nvSpPr>
          <p:spPr>
            <a:xfrm>
              <a:off x="-49763400" y="3598250"/>
              <a:ext cx="31525" cy="29950"/>
            </a:xfrm>
            <a:custGeom>
              <a:rect b="b" l="l" r="r" t="t"/>
              <a:pathLst>
                <a:path extrusionOk="0" h="1198" w="1261">
                  <a:moveTo>
                    <a:pt x="390" y="0"/>
                  </a:moveTo>
                  <a:cubicBezTo>
                    <a:pt x="299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7"/>
                    <a:pt x="870" y="1197"/>
                  </a:cubicBezTo>
                  <a:cubicBezTo>
                    <a:pt x="961" y="1197"/>
                    <a:pt x="1056" y="1166"/>
                    <a:pt x="1134" y="1103"/>
                  </a:cubicBezTo>
                  <a:cubicBezTo>
                    <a:pt x="1260" y="1008"/>
                    <a:pt x="1260" y="756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1"/>
            <p:cNvSpPr/>
            <p:nvPr/>
          </p:nvSpPr>
          <p:spPr>
            <a:xfrm>
              <a:off x="-49763400" y="3703975"/>
              <a:ext cx="31525" cy="30550"/>
            </a:xfrm>
            <a:custGeom>
              <a:rect b="b" l="l" r="r" t="t"/>
              <a:pathLst>
                <a:path extrusionOk="0" h="1222" w="1261">
                  <a:moveTo>
                    <a:pt x="882" y="1"/>
                  </a:moveTo>
                  <a:cubicBezTo>
                    <a:pt x="796" y="1"/>
                    <a:pt x="709" y="40"/>
                    <a:pt x="630" y="119"/>
                  </a:cubicBezTo>
                  <a:lnTo>
                    <a:pt x="126" y="623"/>
                  </a:lnTo>
                  <a:cubicBezTo>
                    <a:pt x="0" y="749"/>
                    <a:pt x="0" y="970"/>
                    <a:pt x="126" y="1127"/>
                  </a:cubicBezTo>
                  <a:cubicBezTo>
                    <a:pt x="189" y="1190"/>
                    <a:pt x="276" y="1222"/>
                    <a:pt x="366" y="1222"/>
                  </a:cubicBezTo>
                  <a:cubicBezTo>
                    <a:pt x="457" y="1222"/>
                    <a:pt x="551" y="1190"/>
                    <a:pt x="630" y="1127"/>
                  </a:cubicBezTo>
                  <a:lnTo>
                    <a:pt x="1134" y="623"/>
                  </a:lnTo>
                  <a:cubicBezTo>
                    <a:pt x="1260" y="497"/>
                    <a:pt x="1260" y="276"/>
                    <a:pt x="1134" y="119"/>
                  </a:cubicBezTo>
                  <a:cubicBezTo>
                    <a:pt x="1056" y="40"/>
                    <a:pt x="969" y="1"/>
                    <a:pt x="882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21"/>
            <p:cNvSpPr/>
            <p:nvPr/>
          </p:nvSpPr>
          <p:spPr>
            <a:xfrm>
              <a:off x="-49501125" y="3657325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21"/>
            <p:cNvSpPr/>
            <p:nvPr/>
          </p:nvSpPr>
          <p:spPr>
            <a:xfrm>
              <a:off x="-49499550" y="3598250"/>
              <a:ext cx="31525" cy="30550"/>
            </a:xfrm>
            <a:custGeom>
              <a:rect b="b" l="l" r="r" t="t"/>
              <a:pathLst>
                <a:path extrusionOk="0" h="1222" w="1261">
                  <a:moveTo>
                    <a:pt x="906" y="0"/>
                  </a:moveTo>
                  <a:cubicBezTo>
                    <a:pt x="812" y="0"/>
                    <a:pt x="709" y="32"/>
                    <a:pt x="630" y="95"/>
                  </a:cubicBezTo>
                  <a:lnTo>
                    <a:pt x="126" y="599"/>
                  </a:lnTo>
                  <a:cubicBezTo>
                    <a:pt x="0" y="725"/>
                    <a:pt x="0" y="945"/>
                    <a:pt x="126" y="1103"/>
                  </a:cubicBezTo>
                  <a:cubicBezTo>
                    <a:pt x="205" y="1182"/>
                    <a:pt x="292" y="1221"/>
                    <a:pt x="378" y="1221"/>
                  </a:cubicBezTo>
                  <a:cubicBezTo>
                    <a:pt x="465" y="1221"/>
                    <a:pt x="552" y="1182"/>
                    <a:pt x="630" y="1103"/>
                  </a:cubicBezTo>
                  <a:lnTo>
                    <a:pt x="1134" y="599"/>
                  </a:lnTo>
                  <a:cubicBezTo>
                    <a:pt x="1260" y="473"/>
                    <a:pt x="1260" y="252"/>
                    <a:pt x="1134" y="95"/>
                  </a:cubicBezTo>
                  <a:cubicBezTo>
                    <a:pt x="1087" y="32"/>
                    <a:pt x="1001" y="0"/>
                    <a:pt x="906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21"/>
            <p:cNvSpPr/>
            <p:nvPr/>
          </p:nvSpPr>
          <p:spPr>
            <a:xfrm>
              <a:off x="-49499550" y="3704575"/>
              <a:ext cx="31525" cy="29950"/>
            </a:xfrm>
            <a:custGeom>
              <a:rect b="b" l="l" r="r" t="t"/>
              <a:pathLst>
                <a:path extrusionOk="0" h="1198" w="1261">
                  <a:moveTo>
                    <a:pt x="390" y="0"/>
                  </a:moveTo>
                  <a:cubicBezTo>
                    <a:pt x="300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8"/>
                    <a:pt x="871" y="1198"/>
                  </a:cubicBezTo>
                  <a:cubicBezTo>
                    <a:pt x="961" y="1198"/>
                    <a:pt x="1056" y="1166"/>
                    <a:pt x="1134" y="1103"/>
                  </a:cubicBezTo>
                  <a:cubicBezTo>
                    <a:pt x="1260" y="1009"/>
                    <a:pt x="1260" y="757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21"/>
            <p:cNvSpPr/>
            <p:nvPr/>
          </p:nvSpPr>
          <p:spPr>
            <a:xfrm>
              <a:off x="-49725600" y="3551225"/>
              <a:ext cx="215050" cy="210875"/>
            </a:xfrm>
            <a:custGeom>
              <a:rect b="b" l="l" r="r" t="t"/>
              <a:pathLst>
                <a:path extrusionOk="0" h="8435" w="8602">
                  <a:moveTo>
                    <a:pt x="4354" y="0"/>
                  </a:moveTo>
                  <a:cubicBezTo>
                    <a:pt x="4070" y="0"/>
                    <a:pt x="3783" y="28"/>
                    <a:pt x="3497" y="86"/>
                  </a:cubicBezTo>
                  <a:cubicBezTo>
                    <a:pt x="1922" y="401"/>
                    <a:pt x="630" y="1724"/>
                    <a:pt x="252" y="3299"/>
                  </a:cubicBezTo>
                  <a:cubicBezTo>
                    <a:pt x="0" y="4654"/>
                    <a:pt x="347" y="6040"/>
                    <a:pt x="1261" y="7017"/>
                  </a:cubicBezTo>
                  <a:cubicBezTo>
                    <a:pt x="1607" y="7395"/>
                    <a:pt x="1828" y="7930"/>
                    <a:pt x="1922" y="8434"/>
                  </a:cubicBezTo>
                  <a:lnTo>
                    <a:pt x="3025" y="8434"/>
                  </a:lnTo>
                  <a:lnTo>
                    <a:pt x="3025" y="5284"/>
                  </a:lnTo>
                  <a:cubicBezTo>
                    <a:pt x="3025" y="5158"/>
                    <a:pt x="4064" y="3141"/>
                    <a:pt x="4127" y="3047"/>
                  </a:cubicBezTo>
                  <a:cubicBezTo>
                    <a:pt x="4190" y="2921"/>
                    <a:pt x="4317" y="2858"/>
                    <a:pt x="4443" y="2858"/>
                  </a:cubicBezTo>
                  <a:cubicBezTo>
                    <a:pt x="4569" y="2858"/>
                    <a:pt x="4695" y="2921"/>
                    <a:pt x="4758" y="3047"/>
                  </a:cubicBezTo>
                  <a:cubicBezTo>
                    <a:pt x="4852" y="3141"/>
                    <a:pt x="5860" y="5158"/>
                    <a:pt x="5860" y="5284"/>
                  </a:cubicBezTo>
                  <a:lnTo>
                    <a:pt x="5860" y="8434"/>
                  </a:lnTo>
                  <a:lnTo>
                    <a:pt x="6963" y="8434"/>
                  </a:lnTo>
                  <a:cubicBezTo>
                    <a:pt x="7057" y="7930"/>
                    <a:pt x="7278" y="7395"/>
                    <a:pt x="7625" y="6985"/>
                  </a:cubicBezTo>
                  <a:cubicBezTo>
                    <a:pt x="8255" y="6260"/>
                    <a:pt x="8601" y="5284"/>
                    <a:pt x="8601" y="4244"/>
                  </a:cubicBezTo>
                  <a:cubicBezTo>
                    <a:pt x="8601" y="2984"/>
                    <a:pt x="8066" y="1787"/>
                    <a:pt x="7026" y="936"/>
                  </a:cubicBezTo>
                  <a:cubicBezTo>
                    <a:pt x="6270" y="327"/>
                    <a:pt x="5327" y="0"/>
                    <a:pt x="4354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21"/>
            <p:cNvSpPr/>
            <p:nvPr/>
          </p:nvSpPr>
          <p:spPr>
            <a:xfrm>
              <a:off x="-49633450" y="3697475"/>
              <a:ext cx="35475" cy="65400"/>
            </a:xfrm>
            <a:custGeom>
              <a:rect b="b" l="l" r="r" t="t"/>
              <a:pathLst>
                <a:path extrusionOk="0" h="2616" w="1419">
                  <a:moveTo>
                    <a:pt x="0" y="1"/>
                  </a:moveTo>
                  <a:lnTo>
                    <a:pt x="0" y="2616"/>
                  </a:lnTo>
                  <a:lnTo>
                    <a:pt x="1418" y="2616"/>
                  </a:lnTo>
                  <a:lnTo>
                    <a:pt x="1418" y="1"/>
                  </a:lnTo>
                  <a:cubicBezTo>
                    <a:pt x="1198" y="95"/>
                    <a:pt x="946" y="127"/>
                    <a:pt x="725" y="127"/>
                  </a:cubicBezTo>
                  <a:cubicBezTo>
                    <a:pt x="473" y="127"/>
                    <a:pt x="252" y="95"/>
                    <a:pt x="0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21"/>
            <p:cNvSpPr/>
            <p:nvPr/>
          </p:nvSpPr>
          <p:spPr>
            <a:xfrm>
              <a:off x="-49676775" y="3780975"/>
              <a:ext cx="123675" cy="34675"/>
            </a:xfrm>
            <a:custGeom>
              <a:rect b="b" l="l" r="r" t="t"/>
              <a:pathLst>
                <a:path extrusionOk="0" h="1387" w="4947">
                  <a:moveTo>
                    <a:pt x="1" y="0"/>
                  </a:moveTo>
                  <a:lnTo>
                    <a:pt x="1" y="347"/>
                  </a:lnTo>
                  <a:cubicBezTo>
                    <a:pt x="1" y="946"/>
                    <a:pt x="473" y="1387"/>
                    <a:pt x="1072" y="1387"/>
                  </a:cubicBezTo>
                  <a:lnTo>
                    <a:pt x="3876" y="1387"/>
                  </a:lnTo>
                  <a:cubicBezTo>
                    <a:pt x="4474" y="1387"/>
                    <a:pt x="4947" y="946"/>
                    <a:pt x="4947" y="347"/>
                  </a:cubicBezTo>
                  <a:lnTo>
                    <a:pt x="4947" y="0"/>
                  </a:ln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21"/>
            <p:cNvSpPr/>
            <p:nvPr/>
          </p:nvSpPr>
          <p:spPr>
            <a:xfrm>
              <a:off x="-49630300" y="3651800"/>
              <a:ext cx="29150" cy="31325"/>
            </a:xfrm>
            <a:custGeom>
              <a:rect b="b" l="l" r="r" t="t"/>
              <a:pathLst>
                <a:path extrusionOk="0" h="1253" w="1166">
                  <a:moveTo>
                    <a:pt x="599" y="1"/>
                  </a:moveTo>
                  <a:lnTo>
                    <a:pt x="0" y="1135"/>
                  </a:lnTo>
                  <a:cubicBezTo>
                    <a:pt x="189" y="1214"/>
                    <a:pt x="386" y="1253"/>
                    <a:pt x="583" y="1253"/>
                  </a:cubicBezTo>
                  <a:cubicBezTo>
                    <a:pt x="780" y="1253"/>
                    <a:pt x="977" y="1214"/>
                    <a:pt x="1166" y="1135"/>
                  </a:cubicBezTo>
                  <a:lnTo>
                    <a:pt x="599" y="1"/>
                  </a:ln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21"/>
            <p:cNvSpPr/>
            <p:nvPr/>
          </p:nvSpPr>
          <p:spPr>
            <a:xfrm>
              <a:off x="-49657875" y="3833750"/>
              <a:ext cx="85100" cy="18125"/>
            </a:xfrm>
            <a:custGeom>
              <a:rect b="b" l="l" r="r" t="t"/>
              <a:pathLst>
                <a:path extrusionOk="0" h="725" w="3404">
                  <a:moveTo>
                    <a:pt x="1" y="0"/>
                  </a:moveTo>
                  <a:cubicBezTo>
                    <a:pt x="158" y="410"/>
                    <a:pt x="536" y="725"/>
                    <a:pt x="977" y="725"/>
                  </a:cubicBezTo>
                  <a:lnTo>
                    <a:pt x="2395" y="725"/>
                  </a:lnTo>
                  <a:cubicBezTo>
                    <a:pt x="2868" y="725"/>
                    <a:pt x="3246" y="410"/>
                    <a:pt x="3403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6" name="Google Shape;176;p21"/>
          <p:cNvGrpSpPr/>
          <p:nvPr/>
        </p:nvGrpSpPr>
        <p:grpSpPr>
          <a:xfrm>
            <a:off x="1195578" y="3822597"/>
            <a:ext cx="354311" cy="355909"/>
            <a:chOff x="-49764975" y="3551225"/>
            <a:chExt cx="299300" cy="300650"/>
          </a:xfrm>
        </p:grpSpPr>
        <p:sp>
          <p:nvSpPr>
            <p:cNvPr id="177" name="Google Shape;177;p21"/>
            <p:cNvSpPr/>
            <p:nvPr/>
          </p:nvSpPr>
          <p:spPr>
            <a:xfrm>
              <a:off x="-49764975" y="3657325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386" y="158"/>
                    <a:pt x="1197" y="0"/>
                    <a:pt x="104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21"/>
            <p:cNvSpPr/>
            <p:nvPr/>
          </p:nvSpPr>
          <p:spPr>
            <a:xfrm>
              <a:off x="-49763400" y="3598250"/>
              <a:ext cx="31525" cy="29950"/>
            </a:xfrm>
            <a:custGeom>
              <a:rect b="b" l="l" r="r" t="t"/>
              <a:pathLst>
                <a:path extrusionOk="0" h="1198" w="1261">
                  <a:moveTo>
                    <a:pt x="390" y="0"/>
                  </a:moveTo>
                  <a:cubicBezTo>
                    <a:pt x="299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7"/>
                    <a:pt x="870" y="1197"/>
                  </a:cubicBezTo>
                  <a:cubicBezTo>
                    <a:pt x="961" y="1197"/>
                    <a:pt x="1056" y="1166"/>
                    <a:pt x="1134" y="1103"/>
                  </a:cubicBezTo>
                  <a:cubicBezTo>
                    <a:pt x="1260" y="1008"/>
                    <a:pt x="1260" y="756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21"/>
            <p:cNvSpPr/>
            <p:nvPr/>
          </p:nvSpPr>
          <p:spPr>
            <a:xfrm>
              <a:off x="-49763400" y="3703975"/>
              <a:ext cx="31525" cy="30550"/>
            </a:xfrm>
            <a:custGeom>
              <a:rect b="b" l="l" r="r" t="t"/>
              <a:pathLst>
                <a:path extrusionOk="0" h="1222" w="1261">
                  <a:moveTo>
                    <a:pt x="882" y="1"/>
                  </a:moveTo>
                  <a:cubicBezTo>
                    <a:pt x="796" y="1"/>
                    <a:pt x="709" y="40"/>
                    <a:pt x="630" y="119"/>
                  </a:cubicBezTo>
                  <a:lnTo>
                    <a:pt x="126" y="623"/>
                  </a:lnTo>
                  <a:cubicBezTo>
                    <a:pt x="0" y="749"/>
                    <a:pt x="0" y="970"/>
                    <a:pt x="126" y="1127"/>
                  </a:cubicBezTo>
                  <a:cubicBezTo>
                    <a:pt x="189" y="1190"/>
                    <a:pt x="276" y="1222"/>
                    <a:pt x="366" y="1222"/>
                  </a:cubicBezTo>
                  <a:cubicBezTo>
                    <a:pt x="457" y="1222"/>
                    <a:pt x="551" y="1190"/>
                    <a:pt x="630" y="1127"/>
                  </a:cubicBezTo>
                  <a:lnTo>
                    <a:pt x="1134" y="623"/>
                  </a:lnTo>
                  <a:cubicBezTo>
                    <a:pt x="1260" y="497"/>
                    <a:pt x="1260" y="276"/>
                    <a:pt x="1134" y="119"/>
                  </a:cubicBezTo>
                  <a:cubicBezTo>
                    <a:pt x="1056" y="40"/>
                    <a:pt x="969" y="1"/>
                    <a:pt x="882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21"/>
            <p:cNvSpPr/>
            <p:nvPr/>
          </p:nvSpPr>
          <p:spPr>
            <a:xfrm>
              <a:off x="-49501125" y="3657325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21"/>
            <p:cNvSpPr/>
            <p:nvPr/>
          </p:nvSpPr>
          <p:spPr>
            <a:xfrm>
              <a:off x="-49499550" y="3598250"/>
              <a:ext cx="31525" cy="30550"/>
            </a:xfrm>
            <a:custGeom>
              <a:rect b="b" l="l" r="r" t="t"/>
              <a:pathLst>
                <a:path extrusionOk="0" h="1222" w="1261">
                  <a:moveTo>
                    <a:pt x="906" y="0"/>
                  </a:moveTo>
                  <a:cubicBezTo>
                    <a:pt x="812" y="0"/>
                    <a:pt x="709" y="32"/>
                    <a:pt x="630" y="95"/>
                  </a:cubicBezTo>
                  <a:lnTo>
                    <a:pt x="126" y="599"/>
                  </a:lnTo>
                  <a:cubicBezTo>
                    <a:pt x="0" y="725"/>
                    <a:pt x="0" y="945"/>
                    <a:pt x="126" y="1103"/>
                  </a:cubicBezTo>
                  <a:cubicBezTo>
                    <a:pt x="205" y="1182"/>
                    <a:pt x="292" y="1221"/>
                    <a:pt x="378" y="1221"/>
                  </a:cubicBezTo>
                  <a:cubicBezTo>
                    <a:pt x="465" y="1221"/>
                    <a:pt x="552" y="1182"/>
                    <a:pt x="630" y="1103"/>
                  </a:cubicBezTo>
                  <a:lnTo>
                    <a:pt x="1134" y="599"/>
                  </a:lnTo>
                  <a:cubicBezTo>
                    <a:pt x="1260" y="473"/>
                    <a:pt x="1260" y="252"/>
                    <a:pt x="1134" y="95"/>
                  </a:cubicBezTo>
                  <a:cubicBezTo>
                    <a:pt x="1087" y="32"/>
                    <a:pt x="1001" y="0"/>
                    <a:pt x="906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21"/>
            <p:cNvSpPr/>
            <p:nvPr/>
          </p:nvSpPr>
          <p:spPr>
            <a:xfrm>
              <a:off x="-49499550" y="3704575"/>
              <a:ext cx="31525" cy="29950"/>
            </a:xfrm>
            <a:custGeom>
              <a:rect b="b" l="l" r="r" t="t"/>
              <a:pathLst>
                <a:path extrusionOk="0" h="1198" w="1261">
                  <a:moveTo>
                    <a:pt x="390" y="0"/>
                  </a:moveTo>
                  <a:cubicBezTo>
                    <a:pt x="300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8"/>
                    <a:pt x="871" y="1198"/>
                  </a:cubicBezTo>
                  <a:cubicBezTo>
                    <a:pt x="961" y="1198"/>
                    <a:pt x="1056" y="1166"/>
                    <a:pt x="1134" y="1103"/>
                  </a:cubicBezTo>
                  <a:cubicBezTo>
                    <a:pt x="1260" y="1009"/>
                    <a:pt x="1260" y="757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21"/>
            <p:cNvSpPr/>
            <p:nvPr/>
          </p:nvSpPr>
          <p:spPr>
            <a:xfrm>
              <a:off x="-49725600" y="3551225"/>
              <a:ext cx="215050" cy="210875"/>
            </a:xfrm>
            <a:custGeom>
              <a:rect b="b" l="l" r="r" t="t"/>
              <a:pathLst>
                <a:path extrusionOk="0" h="8435" w="8602">
                  <a:moveTo>
                    <a:pt x="4354" y="0"/>
                  </a:moveTo>
                  <a:cubicBezTo>
                    <a:pt x="4070" y="0"/>
                    <a:pt x="3783" y="28"/>
                    <a:pt x="3497" y="86"/>
                  </a:cubicBezTo>
                  <a:cubicBezTo>
                    <a:pt x="1922" y="401"/>
                    <a:pt x="630" y="1724"/>
                    <a:pt x="252" y="3299"/>
                  </a:cubicBezTo>
                  <a:cubicBezTo>
                    <a:pt x="0" y="4654"/>
                    <a:pt x="347" y="6040"/>
                    <a:pt x="1261" y="7017"/>
                  </a:cubicBezTo>
                  <a:cubicBezTo>
                    <a:pt x="1607" y="7395"/>
                    <a:pt x="1828" y="7930"/>
                    <a:pt x="1922" y="8434"/>
                  </a:cubicBezTo>
                  <a:lnTo>
                    <a:pt x="3025" y="8434"/>
                  </a:lnTo>
                  <a:lnTo>
                    <a:pt x="3025" y="5284"/>
                  </a:lnTo>
                  <a:cubicBezTo>
                    <a:pt x="3025" y="5158"/>
                    <a:pt x="4064" y="3141"/>
                    <a:pt x="4127" y="3047"/>
                  </a:cubicBezTo>
                  <a:cubicBezTo>
                    <a:pt x="4190" y="2921"/>
                    <a:pt x="4317" y="2858"/>
                    <a:pt x="4443" y="2858"/>
                  </a:cubicBezTo>
                  <a:cubicBezTo>
                    <a:pt x="4569" y="2858"/>
                    <a:pt x="4695" y="2921"/>
                    <a:pt x="4758" y="3047"/>
                  </a:cubicBezTo>
                  <a:cubicBezTo>
                    <a:pt x="4852" y="3141"/>
                    <a:pt x="5860" y="5158"/>
                    <a:pt x="5860" y="5284"/>
                  </a:cubicBezTo>
                  <a:lnTo>
                    <a:pt x="5860" y="8434"/>
                  </a:lnTo>
                  <a:lnTo>
                    <a:pt x="6963" y="8434"/>
                  </a:lnTo>
                  <a:cubicBezTo>
                    <a:pt x="7057" y="7930"/>
                    <a:pt x="7278" y="7395"/>
                    <a:pt x="7625" y="6985"/>
                  </a:cubicBezTo>
                  <a:cubicBezTo>
                    <a:pt x="8255" y="6260"/>
                    <a:pt x="8601" y="5284"/>
                    <a:pt x="8601" y="4244"/>
                  </a:cubicBezTo>
                  <a:cubicBezTo>
                    <a:pt x="8601" y="2984"/>
                    <a:pt x="8066" y="1787"/>
                    <a:pt x="7026" y="936"/>
                  </a:cubicBezTo>
                  <a:cubicBezTo>
                    <a:pt x="6270" y="327"/>
                    <a:pt x="5327" y="0"/>
                    <a:pt x="4354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21"/>
            <p:cNvSpPr/>
            <p:nvPr/>
          </p:nvSpPr>
          <p:spPr>
            <a:xfrm>
              <a:off x="-49633450" y="3697475"/>
              <a:ext cx="35475" cy="65400"/>
            </a:xfrm>
            <a:custGeom>
              <a:rect b="b" l="l" r="r" t="t"/>
              <a:pathLst>
                <a:path extrusionOk="0" h="2616" w="1419">
                  <a:moveTo>
                    <a:pt x="0" y="1"/>
                  </a:moveTo>
                  <a:lnTo>
                    <a:pt x="0" y="2616"/>
                  </a:lnTo>
                  <a:lnTo>
                    <a:pt x="1418" y="2616"/>
                  </a:lnTo>
                  <a:lnTo>
                    <a:pt x="1418" y="1"/>
                  </a:lnTo>
                  <a:cubicBezTo>
                    <a:pt x="1198" y="95"/>
                    <a:pt x="946" y="127"/>
                    <a:pt x="725" y="127"/>
                  </a:cubicBezTo>
                  <a:cubicBezTo>
                    <a:pt x="473" y="127"/>
                    <a:pt x="252" y="95"/>
                    <a:pt x="0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21"/>
            <p:cNvSpPr/>
            <p:nvPr/>
          </p:nvSpPr>
          <p:spPr>
            <a:xfrm>
              <a:off x="-49676775" y="3780975"/>
              <a:ext cx="123675" cy="34675"/>
            </a:xfrm>
            <a:custGeom>
              <a:rect b="b" l="l" r="r" t="t"/>
              <a:pathLst>
                <a:path extrusionOk="0" h="1387" w="4947">
                  <a:moveTo>
                    <a:pt x="1" y="0"/>
                  </a:moveTo>
                  <a:lnTo>
                    <a:pt x="1" y="347"/>
                  </a:lnTo>
                  <a:cubicBezTo>
                    <a:pt x="1" y="946"/>
                    <a:pt x="473" y="1387"/>
                    <a:pt x="1072" y="1387"/>
                  </a:cubicBezTo>
                  <a:lnTo>
                    <a:pt x="3876" y="1387"/>
                  </a:lnTo>
                  <a:cubicBezTo>
                    <a:pt x="4474" y="1387"/>
                    <a:pt x="4947" y="946"/>
                    <a:pt x="4947" y="347"/>
                  </a:cubicBezTo>
                  <a:lnTo>
                    <a:pt x="4947" y="0"/>
                  </a:ln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21"/>
            <p:cNvSpPr/>
            <p:nvPr/>
          </p:nvSpPr>
          <p:spPr>
            <a:xfrm>
              <a:off x="-49630300" y="3651800"/>
              <a:ext cx="29150" cy="31325"/>
            </a:xfrm>
            <a:custGeom>
              <a:rect b="b" l="l" r="r" t="t"/>
              <a:pathLst>
                <a:path extrusionOk="0" h="1253" w="1166">
                  <a:moveTo>
                    <a:pt x="599" y="1"/>
                  </a:moveTo>
                  <a:lnTo>
                    <a:pt x="0" y="1135"/>
                  </a:lnTo>
                  <a:cubicBezTo>
                    <a:pt x="189" y="1214"/>
                    <a:pt x="386" y="1253"/>
                    <a:pt x="583" y="1253"/>
                  </a:cubicBezTo>
                  <a:cubicBezTo>
                    <a:pt x="780" y="1253"/>
                    <a:pt x="977" y="1214"/>
                    <a:pt x="1166" y="1135"/>
                  </a:cubicBezTo>
                  <a:lnTo>
                    <a:pt x="599" y="1"/>
                  </a:ln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21"/>
            <p:cNvSpPr/>
            <p:nvPr/>
          </p:nvSpPr>
          <p:spPr>
            <a:xfrm>
              <a:off x="-49657875" y="3833750"/>
              <a:ext cx="85100" cy="18125"/>
            </a:xfrm>
            <a:custGeom>
              <a:rect b="b" l="l" r="r" t="t"/>
              <a:pathLst>
                <a:path extrusionOk="0" h="725" w="3404">
                  <a:moveTo>
                    <a:pt x="1" y="0"/>
                  </a:moveTo>
                  <a:cubicBezTo>
                    <a:pt x="158" y="410"/>
                    <a:pt x="536" y="725"/>
                    <a:pt x="977" y="725"/>
                  </a:cubicBezTo>
                  <a:lnTo>
                    <a:pt x="2395" y="725"/>
                  </a:lnTo>
                  <a:cubicBezTo>
                    <a:pt x="2868" y="725"/>
                    <a:pt x="3246" y="410"/>
                    <a:pt x="3403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Reasons for </a:t>
            </a: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Revisions 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193" name="Google Shape;19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081677" y="445025"/>
            <a:ext cx="1549523" cy="1549523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2"/>
          <p:cNvSpPr txBox="1"/>
          <p:nvPr/>
        </p:nvSpPr>
        <p:spPr>
          <a:xfrm>
            <a:off x="1270700" y="1164625"/>
            <a:ext cx="6983100" cy="3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Lo-fi </a:t>
            </a: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prototype</a:t>
            </a: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testers couldn’t identify when they had been matched with a group</a:t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We reasoned that using our tabs to highlight a group vs. self differentiation showcases our app’s purpose—without the chat page</a:t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Our low-fi prototype had too</a:t>
            </a: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many redundant clicks on the home tab</a:t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Testers struggled to intuitively find their weekly check-in task flow when personal action items were present in both personal &amp; group tab</a:t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grpSp>
        <p:nvGrpSpPr>
          <p:cNvPr id="195" name="Google Shape;195;p22"/>
          <p:cNvGrpSpPr/>
          <p:nvPr/>
        </p:nvGrpSpPr>
        <p:grpSpPr>
          <a:xfrm>
            <a:off x="742581" y="1280930"/>
            <a:ext cx="363790" cy="372264"/>
            <a:chOff x="-3768700" y="3253275"/>
            <a:chExt cx="301850" cy="291150"/>
          </a:xfrm>
        </p:grpSpPr>
        <p:sp>
          <p:nvSpPr>
            <p:cNvPr id="196" name="Google Shape;196;p22"/>
            <p:cNvSpPr/>
            <p:nvPr/>
          </p:nvSpPr>
          <p:spPr>
            <a:xfrm>
              <a:off x="-3603925" y="3355650"/>
              <a:ext cx="69350" cy="33900"/>
            </a:xfrm>
            <a:custGeom>
              <a:rect b="b" l="l" r="r" t="t"/>
              <a:pathLst>
                <a:path extrusionOk="0" h="1356" w="2774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73763"/>
                </a:solidFill>
              </a:endParaRPr>
            </a:p>
          </p:txBody>
        </p:sp>
        <p:sp>
          <p:nvSpPr>
            <p:cNvPr id="197" name="Google Shape;197;p22"/>
            <p:cNvSpPr/>
            <p:nvPr/>
          </p:nvSpPr>
          <p:spPr>
            <a:xfrm>
              <a:off x="-3586600" y="3305250"/>
              <a:ext cx="33125" cy="33100"/>
            </a:xfrm>
            <a:custGeom>
              <a:rect b="b" l="l" r="r" t="t"/>
              <a:pathLst>
                <a:path extrusionOk="0" h="1324" w="1325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73763"/>
                </a:solidFill>
              </a:endParaRPr>
            </a:p>
          </p:txBody>
        </p:sp>
        <p:sp>
          <p:nvSpPr>
            <p:cNvPr id="198" name="Google Shape;198;p22"/>
            <p:cNvSpPr/>
            <p:nvPr/>
          </p:nvSpPr>
          <p:spPr>
            <a:xfrm>
              <a:off x="-3768700" y="3253275"/>
              <a:ext cx="301850" cy="291150"/>
            </a:xfrm>
            <a:custGeom>
              <a:rect b="b" l="l" r="r" t="t"/>
              <a:pathLst>
                <a:path extrusionOk="0" h="11646" w="12074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73763"/>
                </a:solidFill>
              </a:endParaRPr>
            </a:p>
          </p:txBody>
        </p:sp>
      </p:grpSp>
      <p:grpSp>
        <p:nvGrpSpPr>
          <p:cNvPr id="199" name="Google Shape;199;p22"/>
          <p:cNvGrpSpPr/>
          <p:nvPr/>
        </p:nvGrpSpPr>
        <p:grpSpPr>
          <a:xfrm>
            <a:off x="742581" y="2049630"/>
            <a:ext cx="363790" cy="372264"/>
            <a:chOff x="-3768700" y="3253275"/>
            <a:chExt cx="301850" cy="291150"/>
          </a:xfrm>
        </p:grpSpPr>
        <p:sp>
          <p:nvSpPr>
            <p:cNvPr id="200" name="Google Shape;200;p22"/>
            <p:cNvSpPr/>
            <p:nvPr/>
          </p:nvSpPr>
          <p:spPr>
            <a:xfrm>
              <a:off x="-3603925" y="3355650"/>
              <a:ext cx="69350" cy="33900"/>
            </a:xfrm>
            <a:custGeom>
              <a:rect b="b" l="l" r="r" t="t"/>
              <a:pathLst>
                <a:path extrusionOk="0" h="1356" w="2774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73763"/>
                </a:solidFill>
              </a:endParaRPr>
            </a:p>
          </p:txBody>
        </p:sp>
        <p:sp>
          <p:nvSpPr>
            <p:cNvPr id="201" name="Google Shape;201;p22"/>
            <p:cNvSpPr/>
            <p:nvPr/>
          </p:nvSpPr>
          <p:spPr>
            <a:xfrm>
              <a:off x="-3586600" y="3305250"/>
              <a:ext cx="33125" cy="33100"/>
            </a:xfrm>
            <a:custGeom>
              <a:rect b="b" l="l" r="r" t="t"/>
              <a:pathLst>
                <a:path extrusionOk="0" h="1324" w="1325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73763"/>
                </a:solidFill>
              </a:endParaRPr>
            </a:p>
          </p:txBody>
        </p:sp>
        <p:sp>
          <p:nvSpPr>
            <p:cNvPr id="202" name="Google Shape;202;p22"/>
            <p:cNvSpPr/>
            <p:nvPr/>
          </p:nvSpPr>
          <p:spPr>
            <a:xfrm>
              <a:off x="-3768700" y="3253275"/>
              <a:ext cx="301850" cy="291150"/>
            </a:xfrm>
            <a:custGeom>
              <a:rect b="b" l="l" r="r" t="t"/>
              <a:pathLst>
                <a:path extrusionOk="0" h="11646" w="12074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73763"/>
                </a:solidFill>
              </a:endParaRPr>
            </a:p>
          </p:txBody>
        </p:sp>
      </p:grpSp>
      <p:grpSp>
        <p:nvGrpSpPr>
          <p:cNvPr id="203" name="Google Shape;203;p22"/>
          <p:cNvGrpSpPr/>
          <p:nvPr/>
        </p:nvGrpSpPr>
        <p:grpSpPr>
          <a:xfrm>
            <a:off x="742581" y="2835568"/>
            <a:ext cx="363790" cy="372264"/>
            <a:chOff x="-3768700" y="3253275"/>
            <a:chExt cx="301850" cy="291150"/>
          </a:xfrm>
        </p:grpSpPr>
        <p:sp>
          <p:nvSpPr>
            <p:cNvPr id="204" name="Google Shape;204;p22"/>
            <p:cNvSpPr/>
            <p:nvPr/>
          </p:nvSpPr>
          <p:spPr>
            <a:xfrm>
              <a:off x="-3603925" y="3355650"/>
              <a:ext cx="69350" cy="33900"/>
            </a:xfrm>
            <a:custGeom>
              <a:rect b="b" l="l" r="r" t="t"/>
              <a:pathLst>
                <a:path extrusionOk="0" h="1356" w="2774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73763"/>
                </a:solidFill>
              </a:endParaRPr>
            </a:p>
          </p:txBody>
        </p:sp>
        <p:sp>
          <p:nvSpPr>
            <p:cNvPr id="205" name="Google Shape;205;p22"/>
            <p:cNvSpPr/>
            <p:nvPr/>
          </p:nvSpPr>
          <p:spPr>
            <a:xfrm>
              <a:off x="-3586600" y="3305250"/>
              <a:ext cx="33125" cy="33100"/>
            </a:xfrm>
            <a:custGeom>
              <a:rect b="b" l="l" r="r" t="t"/>
              <a:pathLst>
                <a:path extrusionOk="0" h="1324" w="1325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73763"/>
                </a:solidFill>
              </a:endParaRPr>
            </a:p>
          </p:txBody>
        </p:sp>
        <p:sp>
          <p:nvSpPr>
            <p:cNvPr id="206" name="Google Shape;206;p22"/>
            <p:cNvSpPr/>
            <p:nvPr/>
          </p:nvSpPr>
          <p:spPr>
            <a:xfrm>
              <a:off x="-3768700" y="3253275"/>
              <a:ext cx="301850" cy="291150"/>
            </a:xfrm>
            <a:custGeom>
              <a:rect b="b" l="l" r="r" t="t"/>
              <a:pathLst>
                <a:path extrusionOk="0" h="11646" w="12074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73763"/>
                </a:solidFill>
              </a:endParaRPr>
            </a:p>
          </p:txBody>
        </p:sp>
      </p:grpSp>
      <p:grpSp>
        <p:nvGrpSpPr>
          <p:cNvPr id="207" name="Google Shape;207;p22"/>
          <p:cNvGrpSpPr/>
          <p:nvPr/>
        </p:nvGrpSpPr>
        <p:grpSpPr>
          <a:xfrm>
            <a:off x="742581" y="3382555"/>
            <a:ext cx="363790" cy="372264"/>
            <a:chOff x="-3768700" y="3253275"/>
            <a:chExt cx="301850" cy="291150"/>
          </a:xfrm>
        </p:grpSpPr>
        <p:sp>
          <p:nvSpPr>
            <p:cNvPr id="208" name="Google Shape;208;p22"/>
            <p:cNvSpPr/>
            <p:nvPr/>
          </p:nvSpPr>
          <p:spPr>
            <a:xfrm>
              <a:off x="-3603925" y="3355650"/>
              <a:ext cx="69350" cy="33900"/>
            </a:xfrm>
            <a:custGeom>
              <a:rect b="b" l="l" r="r" t="t"/>
              <a:pathLst>
                <a:path extrusionOk="0" h="1356" w="2774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73763"/>
                </a:solidFill>
              </a:endParaRPr>
            </a:p>
          </p:txBody>
        </p:sp>
        <p:sp>
          <p:nvSpPr>
            <p:cNvPr id="209" name="Google Shape;209;p22"/>
            <p:cNvSpPr/>
            <p:nvPr/>
          </p:nvSpPr>
          <p:spPr>
            <a:xfrm>
              <a:off x="-3586600" y="3305250"/>
              <a:ext cx="33125" cy="33100"/>
            </a:xfrm>
            <a:custGeom>
              <a:rect b="b" l="l" r="r" t="t"/>
              <a:pathLst>
                <a:path extrusionOk="0" h="1324" w="1325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73763"/>
                </a:solidFill>
              </a:endParaRPr>
            </a:p>
          </p:txBody>
        </p:sp>
        <p:sp>
          <p:nvSpPr>
            <p:cNvPr id="210" name="Google Shape;210;p22"/>
            <p:cNvSpPr/>
            <p:nvPr/>
          </p:nvSpPr>
          <p:spPr>
            <a:xfrm>
              <a:off x="-3768700" y="3253275"/>
              <a:ext cx="301850" cy="291150"/>
            </a:xfrm>
            <a:custGeom>
              <a:rect b="b" l="l" r="r" t="t"/>
              <a:pathLst>
                <a:path extrusionOk="0" h="11646" w="12074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073763"/>
                </a:solidFill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3"/>
          <p:cNvSpPr txBox="1"/>
          <p:nvPr>
            <p:ph type="title"/>
          </p:nvPr>
        </p:nvSpPr>
        <p:spPr>
          <a:xfrm>
            <a:off x="311700" y="368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Usability Goals </a:t>
            </a:r>
            <a:endParaRPr b="1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16" name="Google Shape;21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081677" y="445025"/>
            <a:ext cx="1549523" cy="1549523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3"/>
          <p:cNvSpPr txBox="1"/>
          <p:nvPr/>
        </p:nvSpPr>
        <p:spPr>
          <a:xfrm>
            <a:off x="1246350" y="2908950"/>
            <a:ext cx="2689800" cy="28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Measure the number of mis-clicks when users test</a:t>
            </a:r>
            <a:endParaRPr sz="18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777400" y="2908950"/>
            <a:ext cx="2689800" cy="28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Participants rate how likely they are to use a feature from 1-10</a:t>
            </a:r>
            <a:endParaRPr sz="18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1373850" y="2266050"/>
            <a:ext cx="24348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4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Intuitive UI</a:t>
            </a:r>
            <a:endParaRPr b="1" sz="2900">
              <a:solidFill>
                <a:schemeClr val="dk2"/>
              </a:solidFill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4215063" y="2266050"/>
            <a:ext cx="38145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4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Likelihood to Use Feature</a:t>
            </a:r>
            <a:endParaRPr b="1" sz="2900">
              <a:solidFill>
                <a:schemeClr val="dk2"/>
              </a:solidFill>
            </a:endParaRPr>
          </a:p>
        </p:txBody>
      </p:sp>
      <p:sp>
        <p:nvSpPr>
          <p:cNvPr id="221" name="Google Shape;221;p23"/>
          <p:cNvSpPr/>
          <p:nvPr/>
        </p:nvSpPr>
        <p:spPr>
          <a:xfrm>
            <a:off x="5784793" y="1504044"/>
            <a:ext cx="675027" cy="642913"/>
          </a:xfrm>
          <a:custGeom>
            <a:rect b="b" l="l" r="r" t="t"/>
            <a:pathLst>
              <a:path extrusionOk="0" h="11657" w="11658">
                <a:moveTo>
                  <a:pt x="5955" y="1733"/>
                </a:moveTo>
                <a:cubicBezTo>
                  <a:pt x="7089" y="1733"/>
                  <a:pt x="8003" y="2647"/>
                  <a:pt x="8003" y="3781"/>
                </a:cubicBezTo>
                <a:cubicBezTo>
                  <a:pt x="7877" y="4442"/>
                  <a:pt x="7562" y="5041"/>
                  <a:pt x="7058" y="5419"/>
                </a:cubicBezTo>
                <a:cubicBezTo>
                  <a:pt x="6837" y="5577"/>
                  <a:pt x="6522" y="5892"/>
                  <a:pt x="6522" y="6333"/>
                </a:cubicBezTo>
                <a:lnTo>
                  <a:pt x="6522" y="6522"/>
                </a:lnTo>
                <a:cubicBezTo>
                  <a:pt x="6522" y="6931"/>
                  <a:pt x="6207" y="7215"/>
                  <a:pt x="5861" y="7215"/>
                </a:cubicBezTo>
                <a:cubicBezTo>
                  <a:pt x="5482" y="7215"/>
                  <a:pt x="5199" y="6900"/>
                  <a:pt x="5199" y="6522"/>
                </a:cubicBezTo>
                <a:lnTo>
                  <a:pt x="5199" y="6333"/>
                </a:lnTo>
                <a:cubicBezTo>
                  <a:pt x="5199" y="5577"/>
                  <a:pt x="5577" y="4852"/>
                  <a:pt x="6302" y="4316"/>
                </a:cubicBezTo>
                <a:cubicBezTo>
                  <a:pt x="6491" y="4190"/>
                  <a:pt x="6585" y="4001"/>
                  <a:pt x="6585" y="3781"/>
                </a:cubicBezTo>
                <a:cubicBezTo>
                  <a:pt x="6585" y="3371"/>
                  <a:pt x="6270" y="3119"/>
                  <a:pt x="5892" y="3119"/>
                </a:cubicBezTo>
                <a:cubicBezTo>
                  <a:pt x="5514" y="3119"/>
                  <a:pt x="5230" y="3434"/>
                  <a:pt x="5230" y="3781"/>
                </a:cubicBezTo>
                <a:cubicBezTo>
                  <a:pt x="5230" y="4159"/>
                  <a:pt x="4915" y="4442"/>
                  <a:pt x="4569" y="4442"/>
                </a:cubicBezTo>
                <a:cubicBezTo>
                  <a:pt x="4191" y="4442"/>
                  <a:pt x="3907" y="4127"/>
                  <a:pt x="3907" y="3781"/>
                </a:cubicBezTo>
                <a:cubicBezTo>
                  <a:pt x="3907" y="2647"/>
                  <a:pt x="4821" y="1733"/>
                  <a:pt x="5955" y="1733"/>
                </a:cubicBezTo>
                <a:close/>
                <a:moveTo>
                  <a:pt x="5829" y="8570"/>
                </a:moveTo>
                <a:cubicBezTo>
                  <a:pt x="6176" y="8570"/>
                  <a:pt x="6491" y="8885"/>
                  <a:pt x="6491" y="9263"/>
                </a:cubicBezTo>
                <a:cubicBezTo>
                  <a:pt x="6491" y="9641"/>
                  <a:pt x="6207" y="9924"/>
                  <a:pt x="5829" y="9924"/>
                </a:cubicBezTo>
                <a:cubicBezTo>
                  <a:pt x="5419" y="9924"/>
                  <a:pt x="5167" y="9609"/>
                  <a:pt x="5167" y="9263"/>
                </a:cubicBezTo>
                <a:cubicBezTo>
                  <a:pt x="5167" y="8853"/>
                  <a:pt x="5482" y="8570"/>
                  <a:pt x="5829" y="8570"/>
                </a:cubicBezTo>
                <a:close/>
                <a:moveTo>
                  <a:pt x="5829" y="0"/>
                </a:moveTo>
                <a:cubicBezTo>
                  <a:pt x="2647" y="0"/>
                  <a:pt x="1" y="2615"/>
                  <a:pt x="1" y="5829"/>
                </a:cubicBezTo>
                <a:cubicBezTo>
                  <a:pt x="1" y="9011"/>
                  <a:pt x="2647" y="11657"/>
                  <a:pt x="5829" y="11657"/>
                </a:cubicBezTo>
                <a:cubicBezTo>
                  <a:pt x="9011" y="11657"/>
                  <a:pt x="11657" y="9011"/>
                  <a:pt x="11657" y="5829"/>
                </a:cubicBezTo>
                <a:cubicBezTo>
                  <a:pt x="11657" y="2647"/>
                  <a:pt x="9011" y="0"/>
                  <a:pt x="5829" y="0"/>
                </a:cubicBezTo>
                <a:close/>
              </a:path>
            </a:pathLst>
          </a:cu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" name="Google Shape;222;p23"/>
          <p:cNvGrpSpPr/>
          <p:nvPr/>
        </p:nvGrpSpPr>
        <p:grpSpPr>
          <a:xfrm>
            <a:off x="2126868" y="1204273"/>
            <a:ext cx="928746" cy="951435"/>
            <a:chOff x="-1183550" y="3586525"/>
            <a:chExt cx="296175" cy="290550"/>
          </a:xfrm>
        </p:grpSpPr>
        <p:sp>
          <p:nvSpPr>
            <p:cNvPr id="223" name="Google Shape;223;p23"/>
            <p:cNvSpPr/>
            <p:nvPr/>
          </p:nvSpPr>
          <p:spPr>
            <a:xfrm>
              <a:off x="-927575" y="3671500"/>
              <a:ext cx="40200" cy="16575"/>
            </a:xfrm>
            <a:custGeom>
              <a:rect b="b" l="l" r="r" t="t"/>
              <a:pathLst>
                <a:path extrusionOk="0" h="663" w="1608">
                  <a:moveTo>
                    <a:pt x="473" y="0"/>
                  </a:moveTo>
                  <a:cubicBezTo>
                    <a:pt x="32" y="0"/>
                    <a:pt x="1" y="662"/>
                    <a:pt x="473" y="662"/>
                  </a:cubicBezTo>
                  <a:lnTo>
                    <a:pt x="1135" y="662"/>
                  </a:lnTo>
                  <a:cubicBezTo>
                    <a:pt x="1145" y="663"/>
                    <a:pt x="1156" y="663"/>
                    <a:pt x="1166" y="663"/>
                  </a:cubicBezTo>
                  <a:cubicBezTo>
                    <a:pt x="1607" y="663"/>
                    <a:pt x="1597" y="0"/>
                    <a:pt x="1135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23"/>
            <p:cNvSpPr/>
            <p:nvPr/>
          </p:nvSpPr>
          <p:spPr>
            <a:xfrm>
              <a:off x="-1183550" y="3671500"/>
              <a:ext cx="39400" cy="16575"/>
            </a:xfrm>
            <a:custGeom>
              <a:rect b="b" l="l" r="r" t="t"/>
              <a:pathLst>
                <a:path extrusionOk="0" h="663" w="1576">
                  <a:moveTo>
                    <a:pt x="473" y="0"/>
                  </a:moveTo>
                  <a:cubicBezTo>
                    <a:pt x="32" y="0"/>
                    <a:pt x="1" y="662"/>
                    <a:pt x="473" y="662"/>
                  </a:cubicBezTo>
                  <a:lnTo>
                    <a:pt x="1135" y="662"/>
                  </a:lnTo>
                  <a:cubicBezTo>
                    <a:pt x="1145" y="663"/>
                    <a:pt x="1154" y="663"/>
                    <a:pt x="1163" y="663"/>
                  </a:cubicBezTo>
                  <a:cubicBezTo>
                    <a:pt x="1576" y="663"/>
                    <a:pt x="1566" y="0"/>
                    <a:pt x="1135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23"/>
            <p:cNvSpPr/>
            <p:nvPr/>
          </p:nvSpPr>
          <p:spPr>
            <a:xfrm>
              <a:off x="-944250" y="3603025"/>
              <a:ext cx="39525" cy="26375"/>
            </a:xfrm>
            <a:custGeom>
              <a:rect b="b" l="l" r="r" t="t"/>
              <a:pathLst>
                <a:path extrusionOk="0" h="1055" w="1581">
                  <a:moveTo>
                    <a:pt x="1086" y="1"/>
                  </a:moveTo>
                  <a:cubicBezTo>
                    <a:pt x="1024" y="1"/>
                    <a:pt x="957" y="19"/>
                    <a:pt x="888" y="61"/>
                  </a:cubicBezTo>
                  <a:lnTo>
                    <a:pt x="321" y="408"/>
                  </a:lnTo>
                  <a:cubicBezTo>
                    <a:pt x="0" y="595"/>
                    <a:pt x="179" y="1054"/>
                    <a:pt x="490" y="1054"/>
                  </a:cubicBezTo>
                  <a:cubicBezTo>
                    <a:pt x="546" y="1054"/>
                    <a:pt x="606" y="1040"/>
                    <a:pt x="668" y="1006"/>
                  </a:cubicBezTo>
                  <a:lnTo>
                    <a:pt x="1266" y="660"/>
                  </a:lnTo>
                  <a:cubicBezTo>
                    <a:pt x="1581" y="450"/>
                    <a:pt x="1394" y="1"/>
                    <a:pt x="1086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23"/>
            <p:cNvSpPr/>
            <p:nvPr/>
          </p:nvSpPr>
          <p:spPr>
            <a:xfrm>
              <a:off x="-1166200" y="3731225"/>
              <a:ext cx="39700" cy="26075"/>
            </a:xfrm>
            <a:custGeom>
              <a:rect b="b" l="l" r="r" t="t"/>
              <a:pathLst>
                <a:path extrusionOk="0" h="1043" w="1588">
                  <a:moveTo>
                    <a:pt x="1071" y="1"/>
                  </a:moveTo>
                  <a:cubicBezTo>
                    <a:pt x="1021" y="1"/>
                    <a:pt x="968" y="12"/>
                    <a:pt x="913" y="37"/>
                  </a:cubicBezTo>
                  <a:lnTo>
                    <a:pt x="315" y="384"/>
                  </a:lnTo>
                  <a:cubicBezTo>
                    <a:pt x="0" y="593"/>
                    <a:pt x="187" y="1043"/>
                    <a:pt x="495" y="1043"/>
                  </a:cubicBezTo>
                  <a:cubicBezTo>
                    <a:pt x="557" y="1043"/>
                    <a:pt x="624" y="1025"/>
                    <a:pt x="693" y="982"/>
                  </a:cubicBezTo>
                  <a:lnTo>
                    <a:pt x="1260" y="636"/>
                  </a:lnTo>
                  <a:cubicBezTo>
                    <a:pt x="1587" y="472"/>
                    <a:pt x="1395" y="1"/>
                    <a:pt x="1071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23"/>
            <p:cNvSpPr/>
            <p:nvPr/>
          </p:nvSpPr>
          <p:spPr>
            <a:xfrm>
              <a:off x="-944925" y="3730950"/>
              <a:ext cx="40200" cy="26375"/>
            </a:xfrm>
            <a:custGeom>
              <a:rect b="b" l="l" r="r" t="t"/>
              <a:pathLst>
                <a:path extrusionOk="0" h="1055" w="1608">
                  <a:moveTo>
                    <a:pt x="515" y="0"/>
                  </a:moveTo>
                  <a:cubicBezTo>
                    <a:pt x="198" y="0"/>
                    <a:pt x="1" y="460"/>
                    <a:pt x="348" y="647"/>
                  </a:cubicBezTo>
                  <a:lnTo>
                    <a:pt x="915" y="993"/>
                  </a:lnTo>
                  <a:cubicBezTo>
                    <a:pt x="984" y="1036"/>
                    <a:pt x="1052" y="1054"/>
                    <a:pt x="1114" y="1054"/>
                  </a:cubicBezTo>
                  <a:cubicBezTo>
                    <a:pt x="1421" y="1054"/>
                    <a:pt x="1608" y="609"/>
                    <a:pt x="1293" y="426"/>
                  </a:cubicBezTo>
                  <a:lnTo>
                    <a:pt x="695" y="48"/>
                  </a:lnTo>
                  <a:cubicBezTo>
                    <a:pt x="633" y="15"/>
                    <a:pt x="572" y="0"/>
                    <a:pt x="515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23"/>
            <p:cNvSpPr/>
            <p:nvPr/>
          </p:nvSpPr>
          <p:spPr>
            <a:xfrm>
              <a:off x="-1167000" y="3603025"/>
              <a:ext cx="40200" cy="26375"/>
            </a:xfrm>
            <a:custGeom>
              <a:rect b="b" l="l" r="r" t="t"/>
              <a:pathLst>
                <a:path extrusionOk="0" h="1055" w="1608">
                  <a:moveTo>
                    <a:pt x="477" y="1"/>
                  </a:moveTo>
                  <a:cubicBezTo>
                    <a:pt x="188" y="1"/>
                    <a:pt x="1" y="450"/>
                    <a:pt x="315" y="660"/>
                  </a:cubicBezTo>
                  <a:lnTo>
                    <a:pt x="914" y="1006"/>
                  </a:lnTo>
                  <a:cubicBezTo>
                    <a:pt x="981" y="1040"/>
                    <a:pt x="1044" y="1054"/>
                    <a:pt x="1103" y="1054"/>
                  </a:cubicBezTo>
                  <a:cubicBezTo>
                    <a:pt x="1434" y="1054"/>
                    <a:pt x="1608" y="595"/>
                    <a:pt x="1260" y="408"/>
                  </a:cubicBezTo>
                  <a:lnTo>
                    <a:pt x="662" y="61"/>
                  </a:lnTo>
                  <a:cubicBezTo>
                    <a:pt x="598" y="19"/>
                    <a:pt x="536" y="1"/>
                    <a:pt x="477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23"/>
            <p:cNvSpPr/>
            <p:nvPr/>
          </p:nvSpPr>
          <p:spPr>
            <a:xfrm>
              <a:off x="-1065400" y="3658900"/>
              <a:ext cx="59875" cy="77200"/>
            </a:xfrm>
            <a:custGeom>
              <a:rect b="b" l="l" r="r" t="t"/>
              <a:pathLst>
                <a:path extrusionOk="0" h="3088" w="2395">
                  <a:moveTo>
                    <a:pt x="882" y="0"/>
                  </a:moveTo>
                  <a:lnTo>
                    <a:pt x="0" y="1355"/>
                  </a:lnTo>
                  <a:lnTo>
                    <a:pt x="1355" y="1922"/>
                  </a:lnTo>
                  <a:cubicBezTo>
                    <a:pt x="1450" y="1953"/>
                    <a:pt x="1544" y="2111"/>
                    <a:pt x="1544" y="2237"/>
                  </a:cubicBezTo>
                  <a:lnTo>
                    <a:pt x="1544" y="3088"/>
                  </a:lnTo>
                  <a:lnTo>
                    <a:pt x="2395" y="1733"/>
                  </a:lnTo>
                  <a:lnTo>
                    <a:pt x="1071" y="1166"/>
                  </a:lnTo>
                  <a:cubicBezTo>
                    <a:pt x="945" y="1134"/>
                    <a:pt x="882" y="1008"/>
                    <a:pt x="882" y="851"/>
                  </a:cubicBezTo>
                  <a:lnTo>
                    <a:pt x="882" y="0"/>
                  </a:ln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23"/>
            <p:cNvSpPr/>
            <p:nvPr/>
          </p:nvSpPr>
          <p:spPr>
            <a:xfrm>
              <a:off x="-1078000" y="3809325"/>
              <a:ext cx="85075" cy="67750"/>
            </a:xfrm>
            <a:custGeom>
              <a:rect b="b" l="l" r="r" t="t"/>
              <a:pathLst>
                <a:path extrusionOk="0" h="2710" w="3403">
                  <a:moveTo>
                    <a:pt x="0" y="1"/>
                  </a:moveTo>
                  <a:lnTo>
                    <a:pt x="0" y="662"/>
                  </a:lnTo>
                  <a:lnTo>
                    <a:pt x="1008" y="662"/>
                  </a:lnTo>
                  <a:cubicBezTo>
                    <a:pt x="1449" y="662"/>
                    <a:pt x="1481" y="1324"/>
                    <a:pt x="1008" y="1324"/>
                  </a:cubicBezTo>
                  <a:lnTo>
                    <a:pt x="0" y="1324"/>
                  </a:lnTo>
                  <a:lnTo>
                    <a:pt x="0" y="1670"/>
                  </a:lnTo>
                  <a:cubicBezTo>
                    <a:pt x="0" y="2237"/>
                    <a:pt x="473" y="2710"/>
                    <a:pt x="1008" y="2710"/>
                  </a:cubicBezTo>
                  <a:lnTo>
                    <a:pt x="2395" y="2710"/>
                  </a:lnTo>
                  <a:cubicBezTo>
                    <a:pt x="2962" y="2710"/>
                    <a:pt x="3403" y="2237"/>
                    <a:pt x="3403" y="1670"/>
                  </a:cubicBezTo>
                  <a:lnTo>
                    <a:pt x="3403" y="1324"/>
                  </a:lnTo>
                  <a:lnTo>
                    <a:pt x="2395" y="1324"/>
                  </a:lnTo>
                  <a:cubicBezTo>
                    <a:pt x="1954" y="1324"/>
                    <a:pt x="1922" y="662"/>
                    <a:pt x="2395" y="662"/>
                  </a:cubicBezTo>
                  <a:lnTo>
                    <a:pt x="3403" y="662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23"/>
            <p:cNvSpPr/>
            <p:nvPr/>
          </p:nvSpPr>
          <p:spPr>
            <a:xfrm>
              <a:off x="-1135500" y="3586525"/>
              <a:ext cx="193775" cy="204700"/>
            </a:xfrm>
            <a:custGeom>
              <a:rect b="b" l="l" r="r" t="t"/>
              <a:pathLst>
                <a:path extrusionOk="0" h="8188" w="7751">
                  <a:moveTo>
                    <a:pt x="4023" y="1424"/>
                  </a:moveTo>
                  <a:cubicBezTo>
                    <a:pt x="4201" y="1424"/>
                    <a:pt x="4380" y="1561"/>
                    <a:pt x="4380" y="1761"/>
                  </a:cubicBezTo>
                  <a:lnTo>
                    <a:pt x="4380" y="3588"/>
                  </a:lnTo>
                  <a:lnTo>
                    <a:pt x="5892" y="4124"/>
                  </a:lnTo>
                  <a:cubicBezTo>
                    <a:pt x="5955" y="4187"/>
                    <a:pt x="6049" y="4250"/>
                    <a:pt x="6081" y="4344"/>
                  </a:cubicBezTo>
                  <a:cubicBezTo>
                    <a:pt x="6081" y="4407"/>
                    <a:pt x="6081" y="4533"/>
                    <a:pt x="5986" y="4628"/>
                  </a:cubicBezTo>
                  <a:lnTo>
                    <a:pt x="4285" y="7369"/>
                  </a:lnTo>
                  <a:cubicBezTo>
                    <a:pt x="4222" y="7495"/>
                    <a:pt x="4127" y="7526"/>
                    <a:pt x="4033" y="7526"/>
                  </a:cubicBezTo>
                  <a:lnTo>
                    <a:pt x="3938" y="7526"/>
                  </a:lnTo>
                  <a:cubicBezTo>
                    <a:pt x="3781" y="7495"/>
                    <a:pt x="3718" y="7369"/>
                    <a:pt x="3718" y="7211"/>
                  </a:cubicBezTo>
                  <a:lnTo>
                    <a:pt x="3718" y="5384"/>
                  </a:lnTo>
                  <a:lnTo>
                    <a:pt x="2206" y="4817"/>
                  </a:lnTo>
                  <a:cubicBezTo>
                    <a:pt x="2143" y="4754"/>
                    <a:pt x="2048" y="4691"/>
                    <a:pt x="2017" y="4596"/>
                  </a:cubicBezTo>
                  <a:cubicBezTo>
                    <a:pt x="1985" y="4533"/>
                    <a:pt x="2017" y="4407"/>
                    <a:pt x="2048" y="4344"/>
                  </a:cubicBezTo>
                  <a:lnTo>
                    <a:pt x="3749" y="1572"/>
                  </a:lnTo>
                  <a:cubicBezTo>
                    <a:pt x="3818" y="1469"/>
                    <a:pt x="3920" y="1424"/>
                    <a:pt x="4023" y="1424"/>
                  </a:cubicBezTo>
                  <a:close/>
                  <a:moveTo>
                    <a:pt x="4019" y="1"/>
                  </a:moveTo>
                  <a:cubicBezTo>
                    <a:pt x="3743" y="1"/>
                    <a:pt x="3463" y="31"/>
                    <a:pt x="3182" y="91"/>
                  </a:cubicBezTo>
                  <a:cubicBezTo>
                    <a:pt x="1733" y="406"/>
                    <a:pt x="567" y="1572"/>
                    <a:pt x="284" y="3084"/>
                  </a:cubicBezTo>
                  <a:cubicBezTo>
                    <a:pt x="0" y="4533"/>
                    <a:pt x="599" y="5479"/>
                    <a:pt x="1040" y="6140"/>
                  </a:cubicBezTo>
                  <a:cubicBezTo>
                    <a:pt x="1922" y="7526"/>
                    <a:pt x="1387" y="7526"/>
                    <a:pt x="1670" y="8188"/>
                  </a:cubicBezTo>
                  <a:lnTo>
                    <a:pt x="6301" y="8188"/>
                  </a:lnTo>
                  <a:cubicBezTo>
                    <a:pt x="6553" y="7526"/>
                    <a:pt x="6018" y="7526"/>
                    <a:pt x="6931" y="6109"/>
                  </a:cubicBezTo>
                  <a:cubicBezTo>
                    <a:pt x="7373" y="5447"/>
                    <a:pt x="7719" y="4817"/>
                    <a:pt x="7719" y="3746"/>
                  </a:cubicBezTo>
                  <a:cubicBezTo>
                    <a:pt x="7751" y="2612"/>
                    <a:pt x="7246" y="1540"/>
                    <a:pt x="6396" y="847"/>
                  </a:cubicBezTo>
                  <a:cubicBezTo>
                    <a:pt x="5726" y="297"/>
                    <a:pt x="4892" y="1"/>
                    <a:pt x="4019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Progress Towards</a:t>
            </a: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These Goals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237" name="Google Shape;237;p24"/>
          <p:cNvSpPr txBox="1"/>
          <p:nvPr/>
        </p:nvSpPr>
        <p:spPr>
          <a:xfrm>
            <a:off x="1080450" y="1164625"/>
            <a:ext cx="6983100" cy="3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Goal 1: </a:t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During the first tests, users had 5 mis-clicks and reported difficulty finding the check-ins</a:t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To fix this, we now only have 2 tabs in the navigation bar: the personal tab and group tab</a:t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The personal tab has two buttons, one for adding goals and the other for doing check-ins, which</a:t>
            </a: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requires fewer clicks </a:t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We will re-evaluate if we need to make it easier to navigate each task goal after the next round of tests</a:t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grpSp>
        <p:nvGrpSpPr>
          <p:cNvPr id="238" name="Google Shape;238;p24"/>
          <p:cNvGrpSpPr/>
          <p:nvPr/>
        </p:nvGrpSpPr>
        <p:grpSpPr>
          <a:xfrm>
            <a:off x="1165339" y="1866536"/>
            <a:ext cx="280384" cy="281649"/>
            <a:chOff x="-49764975" y="3551225"/>
            <a:chExt cx="299300" cy="300650"/>
          </a:xfrm>
        </p:grpSpPr>
        <p:sp>
          <p:nvSpPr>
            <p:cNvPr id="239" name="Google Shape;239;p24"/>
            <p:cNvSpPr/>
            <p:nvPr/>
          </p:nvSpPr>
          <p:spPr>
            <a:xfrm>
              <a:off x="-49764975" y="3657325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386" y="158"/>
                    <a:pt x="1197" y="0"/>
                    <a:pt x="104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24"/>
            <p:cNvSpPr/>
            <p:nvPr/>
          </p:nvSpPr>
          <p:spPr>
            <a:xfrm>
              <a:off x="-49763400" y="3598250"/>
              <a:ext cx="31525" cy="29950"/>
            </a:xfrm>
            <a:custGeom>
              <a:rect b="b" l="l" r="r" t="t"/>
              <a:pathLst>
                <a:path extrusionOk="0" h="1198" w="1261">
                  <a:moveTo>
                    <a:pt x="390" y="0"/>
                  </a:moveTo>
                  <a:cubicBezTo>
                    <a:pt x="299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7"/>
                    <a:pt x="870" y="1197"/>
                  </a:cubicBezTo>
                  <a:cubicBezTo>
                    <a:pt x="961" y="1197"/>
                    <a:pt x="1056" y="1166"/>
                    <a:pt x="1134" y="1103"/>
                  </a:cubicBezTo>
                  <a:cubicBezTo>
                    <a:pt x="1260" y="1008"/>
                    <a:pt x="1260" y="756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24"/>
            <p:cNvSpPr/>
            <p:nvPr/>
          </p:nvSpPr>
          <p:spPr>
            <a:xfrm>
              <a:off x="-49763400" y="3703975"/>
              <a:ext cx="31525" cy="30550"/>
            </a:xfrm>
            <a:custGeom>
              <a:rect b="b" l="l" r="r" t="t"/>
              <a:pathLst>
                <a:path extrusionOk="0" h="1222" w="1261">
                  <a:moveTo>
                    <a:pt x="882" y="1"/>
                  </a:moveTo>
                  <a:cubicBezTo>
                    <a:pt x="796" y="1"/>
                    <a:pt x="709" y="40"/>
                    <a:pt x="630" y="119"/>
                  </a:cubicBezTo>
                  <a:lnTo>
                    <a:pt x="126" y="623"/>
                  </a:lnTo>
                  <a:cubicBezTo>
                    <a:pt x="0" y="749"/>
                    <a:pt x="0" y="970"/>
                    <a:pt x="126" y="1127"/>
                  </a:cubicBezTo>
                  <a:cubicBezTo>
                    <a:pt x="189" y="1190"/>
                    <a:pt x="276" y="1222"/>
                    <a:pt x="366" y="1222"/>
                  </a:cubicBezTo>
                  <a:cubicBezTo>
                    <a:pt x="457" y="1222"/>
                    <a:pt x="551" y="1190"/>
                    <a:pt x="630" y="1127"/>
                  </a:cubicBezTo>
                  <a:lnTo>
                    <a:pt x="1134" y="623"/>
                  </a:lnTo>
                  <a:cubicBezTo>
                    <a:pt x="1260" y="497"/>
                    <a:pt x="1260" y="276"/>
                    <a:pt x="1134" y="119"/>
                  </a:cubicBezTo>
                  <a:cubicBezTo>
                    <a:pt x="1056" y="40"/>
                    <a:pt x="969" y="1"/>
                    <a:pt x="882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24"/>
            <p:cNvSpPr/>
            <p:nvPr/>
          </p:nvSpPr>
          <p:spPr>
            <a:xfrm>
              <a:off x="-49501125" y="3657325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24"/>
            <p:cNvSpPr/>
            <p:nvPr/>
          </p:nvSpPr>
          <p:spPr>
            <a:xfrm>
              <a:off x="-49499550" y="3598250"/>
              <a:ext cx="31525" cy="30550"/>
            </a:xfrm>
            <a:custGeom>
              <a:rect b="b" l="l" r="r" t="t"/>
              <a:pathLst>
                <a:path extrusionOk="0" h="1222" w="1261">
                  <a:moveTo>
                    <a:pt x="906" y="0"/>
                  </a:moveTo>
                  <a:cubicBezTo>
                    <a:pt x="812" y="0"/>
                    <a:pt x="709" y="32"/>
                    <a:pt x="630" y="95"/>
                  </a:cubicBezTo>
                  <a:lnTo>
                    <a:pt x="126" y="599"/>
                  </a:lnTo>
                  <a:cubicBezTo>
                    <a:pt x="0" y="725"/>
                    <a:pt x="0" y="945"/>
                    <a:pt x="126" y="1103"/>
                  </a:cubicBezTo>
                  <a:cubicBezTo>
                    <a:pt x="205" y="1182"/>
                    <a:pt x="292" y="1221"/>
                    <a:pt x="378" y="1221"/>
                  </a:cubicBezTo>
                  <a:cubicBezTo>
                    <a:pt x="465" y="1221"/>
                    <a:pt x="552" y="1182"/>
                    <a:pt x="630" y="1103"/>
                  </a:cubicBezTo>
                  <a:lnTo>
                    <a:pt x="1134" y="599"/>
                  </a:lnTo>
                  <a:cubicBezTo>
                    <a:pt x="1260" y="473"/>
                    <a:pt x="1260" y="252"/>
                    <a:pt x="1134" y="95"/>
                  </a:cubicBezTo>
                  <a:cubicBezTo>
                    <a:pt x="1087" y="32"/>
                    <a:pt x="1001" y="0"/>
                    <a:pt x="906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24"/>
            <p:cNvSpPr/>
            <p:nvPr/>
          </p:nvSpPr>
          <p:spPr>
            <a:xfrm>
              <a:off x="-49499550" y="3704575"/>
              <a:ext cx="31525" cy="29950"/>
            </a:xfrm>
            <a:custGeom>
              <a:rect b="b" l="l" r="r" t="t"/>
              <a:pathLst>
                <a:path extrusionOk="0" h="1198" w="1261">
                  <a:moveTo>
                    <a:pt x="390" y="0"/>
                  </a:moveTo>
                  <a:cubicBezTo>
                    <a:pt x="300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8"/>
                    <a:pt x="871" y="1198"/>
                  </a:cubicBezTo>
                  <a:cubicBezTo>
                    <a:pt x="961" y="1198"/>
                    <a:pt x="1056" y="1166"/>
                    <a:pt x="1134" y="1103"/>
                  </a:cubicBezTo>
                  <a:cubicBezTo>
                    <a:pt x="1260" y="1009"/>
                    <a:pt x="1260" y="757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24"/>
            <p:cNvSpPr/>
            <p:nvPr/>
          </p:nvSpPr>
          <p:spPr>
            <a:xfrm>
              <a:off x="-49725600" y="3551225"/>
              <a:ext cx="215050" cy="210875"/>
            </a:xfrm>
            <a:custGeom>
              <a:rect b="b" l="l" r="r" t="t"/>
              <a:pathLst>
                <a:path extrusionOk="0" h="8435" w="8602">
                  <a:moveTo>
                    <a:pt x="4354" y="0"/>
                  </a:moveTo>
                  <a:cubicBezTo>
                    <a:pt x="4070" y="0"/>
                    <a:pt x="3783" y="28"/>
                    <a:pt x="3497" y="86"/>
                  </a:cubicBezTo>
                  <a:cubicBezTo>
                    <a:pt x="1922" y="401"/>
                    <a:pt x="630" y="1724"/>
                    <a:pt x="252" y="3299"/>
                  </a:cubicBezTo>
                  <a:cubicBezTo>
                    <a:pt x="0" y="4654"/>
                    <a:pt x="347" y="6040"/>
                    <a:pt x="1261" y="7017"/>
                  </a:cubicBezTo>
                  <a:cubicBezTo>
                    <a:pt x="1607" y="7395"/>
                    <a:pt x="1828" y="7930"/>
                    <a:pt x="1922" y="8434"/>
                  </a:cubicBezTo>
                  <a:lnTo>
                    <a:pt x="3025" y="8434"/>
                  </a:lnTo>
                  <a:lnTo>
                    <a:pt x="3025" y="5284"/>
                  </a:lnTo>
                  <a:cubicBezTo>
                    <a:pt x="3025" y="5158"/>
                    <a:pt x="4064" y="3141"/>
                    <a:pt x="4127" y="3047"/>
                  </a:cubicBezTo>
                  <a:cubicBezTo>
                    <a:pt x="4190" y="2921"/>
                    <a:pt x="4317" y="2858"/>
                    <a:pt x="4443" y="2858"/>
                  </a:cubicBezTo>
                  <a:cubicBezTo>
                    <a:pt x="4569" y="2858"/>
                    <a:pt x="4695" y="2921"/>
                    <a:pt x="4758" y="3047"/>
                  </a:cubicBezTo>
                  <a:cubicBezTo>
                    <a:pt x="4852" y="3141"/>
                    <a:pt x="5860" y="5158"/>
                    <a:pt x="5860" y="5284"/>
                  </a:cubicBezTo>
                  <a:lnTo>
                    <a:pt x="5860" y="8434"/>
                  </a:lnTo>
                  <a:lnTo>
                    <a:pt x="6963" y="8434"/>
                  </a:lnTo>
                  <a:cubicBezTo>
                    <a:pt x="7057" y="7930"/>
                    <a:pt x="7278" y="7395"/>
                    <a:pt x="7625" y="6985"/>
                  </a:cubicBezTo>
                  <a:cubicBezTo>
                    <a:pt x="8255" y="6260"/>
                    <a:pt x="8601" y="5284"/>
                    <a:pt x="8601" y="4244"/>
                  </a:cubicBezTo>
                  <a:cubicBezTo>
                    <a:pt x="8601" y="2984"/>
                    <a:pt x="8066" y="1787"/>
                    <a:pt x="7026" y="936"/>
                  </a:cubicBezTo>
                  <a:cubicBezTo>
                    <a:pt x="6270" y="327"/>
                    <a:pt x="5327" y="0"/>
                    <a:pt x="4354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24"/>
            <p:cNvSpPr/>
            <p:nvPr/>
          </p:nvSpPr>
          <p:spPr>
            <a:xfrm>
              <a:off x="-49633450" y="3697475"/>
              <a:ext cx="35475" cy="65400"/>
            </a:xfrm>
            <a:custGeom>
              <a:rect b="b" l="l" r="r" t="t"/>
              <a:pathLst>
                <a:path extrusionOk="0" h="2616" w="1419">
                  <a:moveTo>
                    <a:pt x="0" y="1"/>
                  </a:moveTo>
                  <a:lnTo>
                    <a:pt x="0" y="2616"/>
                  </a:lnTo>
                  <a:lnTo>
                    <a:pt x="1418" y="2616"/>
                  </a:lnTo>
                  <a:lnTo>
                    <a:pt x="1418" y="1"/>
                  </a:lnTo>
                  <a:cubicBezTo>
                    <a:pt x="1198" y="95"/>
                    <a:pt x="946" y="127"/>
                    <a:pt x="725" y="127"/>
                  </a:cubicBezTo>
                  <a:cubicBezTo>
                    <a:pt x="473" y="127"/>
                    <a:pt x="252" y="95"/>
                    <a:pt x="0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24"/>
            <p:cNvSpPr/>
            <p:nvPr/>
          </p:nvSpPr>
          <p:spPr>
            <a:xfrm>
              <a:off x="-49676775" y="3780975"/>
              <a:ext cx="123675" cy="34675"/>
            </a:xfrm>
            <a:custGeom>
              <a:rect b="b" l="l" r="r" t="t"/>
              <a:pathLst>
                <a:path extrusionOk="0" h="1387" w="4947">
                  <a:moveTo>
                    <a:pt x="1" y="0"/>
                  </a:moveTo>
                  <a:lnTo>
                    <a:pt x="1" y="347"/>
                  </a:lnTo>
                  <a:cubicBezTo>
                    <a:pt x="1" y="946"/>
                    <a:pt x="473" y="1387"/>
                    <a:pt x="1072" y="1387"/>
                  </a:cubicBezTo>
                  <a:lnTo>
                    <a:pt x="3876" y="1387"/>
                  </a:lnTo>
                  <a:cubicBezTo>
                    <a:pt x="4474" y="1387"/>
                    <a:pt x="4947" y="946"/>
                    <a:pt x="4947" y="347"/>
                  </a:cubicBezTo>
                  <a:lnTo>
                    <a:pt x="4947" y="0"/>
                  </a:ln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24"/>
            <p:cNvSpPr/>
            <p:nvPr/>
          </p:nvSpPr>
          <p:spPr>
            <a:xfrm>
              <a:off x="-49630300" y="3651800"/>
              <a:ext cx="29150" cy="31325"/>
            </a:xfrm>
            <a:custGeom>
              <a:rect b="b" l="l" r="r" t="t"/>
              <a:pathLst>
                <a:path extrusionOk="0" h="1253" w="1166">
                  <a:moveTo>
                    <a:pt x="599" y="1"/>
                  </a:moveTo>
                  <a:lnTo>
                    <a:pt x="0" y="1135"/>
                  </a:lnTo>
                  <a:cubicBezTo>
                    <a:pt x="189" y="1214"/>
                    <a:pt x="386" y="1253"/>
                    <a:pt x="583" y="1253"/>
                  </a:cubicBezTo>
                  <a:cubicBezTo>
                    <a:pt x="780" y="1253"/>
                    <a:pt x="977" y="1214"/>
                    <a:pt x="1166" y="1135"/>
                  </a:cubicBezTo>
                  <a:lnTo>
                    <a:pt x="599" y="1"/>
                  </a:ln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24"/>
            <p:cNvSpPr/>
            <p:nvPr/>
          </p:nvSpPr>
          <p:spPr>
            <a:xfrm>
              <a:off x="-49657875" y="3833750"/>
              <a:ext cx="85100" cy="18125"/>
            </a:xfrm>
            <a:custGeom>
              <a:rect b="b" l="l" r="r" t="t"/>
              <a:pathLst>
                <a:path extrusionOk="0" h="725" w="3404">
                  <a:moveTo>
                    <a:pt x="1" y="0"/>
                  </a:moveTo>
                  <a:cubicBezTo>
                    <a:pt x="158" y="410"/>
                    <a:pt x="536" y="725"/>
                    <a:pt x="977" y="725"/>
                  </a:cubicBezTo>
                  <a:lnTo>
                    <a:pt x="2395" y="725"/>
                  </a:lnTo>
                  <a:cubicBezTo>
                    <a:pt x="2868" y="725"/>
                    <a:pt x="3246" y="410"/>
                    <a:pt x="3403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0" name="Google Shape;250;p24"/>
          <p:cNvGrpSpPr/>
          <p:nvPr/>
        </p:nvGrpSpPr>
        <p:grpSpPr>
          <a:xfrm>
            <a:off x="1165339" y="2630786"/>
            <a:ext cx="280384" cy="281649"/>
            <a:chOff x="-49764975" y="3551225"/>
            <a:chExt cx="299300" cy="300650"/>
          </a:xfrm>
        </p:grpSpPr>
        <p:sp>
          <p:nvSpPr>
            <p:cNvPr id="251" name="Google Shape;251;p24"/>
            <p:cNvSpPr/>
            <p:nvPr/>
          </p:nvSpPr>
          <p:spPr>
            <a:xfrm>
              <a:off x="-49764975" y="3657325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386" y="158"/>
                    <a:pt x="1197" y="0"/>
                    <a:pt x="104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24"/>
            <p:cNvSpPr/>
            <p:nvPr/>
          </p:nvSpPr>
          <p:spPr>
            <a:xfrm>
              <a:off x="-49763400" y="3598250"/>
              <a:ext cx="31525" cy="29950"/>
            </a:xfrm>
            <a:custGeom>
              <a:rect b="b" l="l" r="r" t="t"/>
              <a:pathLst>
                <a:path extrusionOk="0" h="1198" w="1261">
                  <a:moveTo>
                    <a:pt x="390" y="0"/>
                  </a:moveTo>
                  <a:cubicBezTo>
                    <a:pt x="299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7"/>
                    <a:pt x="870" y="1197"/>
                  </a:cubicBezTo>
                  <a:cubicBezTo>
                    <a:pt x="961" y="1197"/>
                    <a:pt x="1056" y="1166"/>
                    <a:pt x="1134" y="1103"/>
                  </a:cubicBezTo>
                  <a:cubicBezTo>
                    <a:pt x="1260" y="1008"/>
                    <a:pt x="1260" y="756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24"/>
            <p:cNvSpPr/>
            <p:nvPr/>
          </p:nvSpPr>
          <p:spPr>
            <a:xfrm>
              <a:off x="-49763400" y="3703975"/>
              <a:ext cx="31525" cy="30550"/>
            </a:xfrm>
            <a:custGeom>
              <a:rect b="b" l="l" r="r" t="t"/>
              <a:pathLst>
                <a:path extrusionOk="0" h="1222" w="1261">
                  <a:moveTo>
                    <a:pt x="882" y="1"/>
                  </a:moveTo>
                  <a:cubicBezTo>
                    <a:pt x="796" y="1"/>
                    <a:pt x="709" y="40"/>
                    <a:pt x="630" y="119"/>
                  </a:cubicBezTo>
                  <a:lnTo>
                    <a:pt x="126" y="623"/>
                  </a:lnTo>
                  <a:cubicBezTo>
                    <a:pt x="0" y="749"/>
                    <a:pt x="0" y="970"/>
                    <a:pt x="126" y="1127"/>
                  </a:cubicBezTo>
                  <a:cubicBezTo>
                    <a:pt x="189" y="1190"/>
                    <a:pt x="276" y="1222"/>
                    <a:pt x="366" y="1222"/>
                  </a:cubicBezTo>
                  <a:cubicBezTo>
                    <a:pt x="457" y="1222"/>
                    <a:pt x="551" y="1190"/>
                    <a:pt x="630" y="1127"/>
                  </a:cubicBezTo>
                  <a:lnTo>
                    <a:pt x="1134" y="623"/>
                  </a:lnTo>
                  <a:cubicBezTo>
                    <a:pt x="1260" y="497"/>
                    <a:pt x="1260" y="276"/>
                    <a:pt x="1134" y="119"/>
                  </a:cubicBezTo>
                  <a:cubicBezTo>
                    <a:pt x="1056" y="40"/>
                    <a:pt x="969" y="1"/>
                    <a:pt x="882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24"/>
            <p:cNvSpPr/>
            <p:nvPr/>
          </p:nvSpPr>
          <p:spPr>
            <a:xfrm>
              <a:off x="-49501125" y="3657325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24"/>
            <p:cNvSpPr/>
            <p:nvPr/>
          </p:nvSpPr>
          <p:spPr>
            <a:xfrm>
              <a:off x="-49499550" y="3598250"/>
              <a:ext cx="31525" cy="30550"/>
            </a:xfrm>
            <a:custGeom>
              <a:rect b="b" l="l" r="r" t="t"/>
              <a:pathLst>
                <a:path extrusionOk="0" h="1222" w="1261">
                  <a:moveTo>
                    <a:pt x="906" y="0"/>
                  </a:moveTo>
                  <a:cubicBezTo>
                    <a:pt x="812" y="0"/>
                    <a:pt x="709" y="32"/>
                    <a:pt x="630" y="95"/>
                  </a:cubicBezTo>
                  <a:lnTo>
                    <a:pt x="126" y="599"/>
                  </a:lnTo>
                  <a:cubicBezTo>
                    <a:pt x="0" y="725"/>
                    <a:pt x="0" y="945"/>
                    <a:pt x="126" y="1103"/>
                  </a:cubicBezTo>
                  <a:cubicBezTo>
                    <a:pt x="205" y="1182"/>
                    <a:pt x="292" y="1221"/>
                    <a:pt x="378" y="1221"/>
                  </a:cubicBezTo>
                  <a:cubicBezTo>
                    <a:pt x="465" y="1221"/>
                    <a:pt x="552" y="1182"/>
                    <a:pt x="630" y="1103"/>
                  </a:cubicBezTo>
                  <a:lnTo>
                    <a:pt x="1134" y="599"/>
                  </a:lnTo>
                  <a:cubicBezTo>
                    <a:pt x="1260" y="473"/>
                    <a:pt x="1260" y="252"/>
                    <a:pt x="1134" y="95"/>
                  </a:cubicBezTo>
                  <a:cubicBezTo>
                    <a:pt x="1087" y="32"/>
                    <a:pt x="1001" y="0"/>
                    <a:pt x="906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24"/>
            <p:cNvSpPr/>
            <p:nvPr/>
          </p:nvSpPr>
          <p:spPr>
            <a:xfrm>
              <a:off x="-49499550" y="3704575"/>
              <a:ext cx="31525" cy="29950"/>
            </a:xfrm>
            <a:custGeom>
              <a:rect b="b" l="l" r="r" t="t"/>
              <a:pathLst>
                <a:path extrusionOk="0" h="1198" w="1261">
                  <a:moveTo>
                    <a:pt x="390" y="0"/>
                  </a:moveTo>
                  <a:cubicBezTo>
                    <a:pt x="300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8"/>
                    <a:pt x="871" y="1198"/>
                  </a:cubicBezTo>
                  <a:cubicBezTo>
                    <a:pt x="961" y="1198"/>
                    <a:pt x="1056" y="1166"/>
                    <a:pt x="1134" y="1103"/>
                  </a:cubicBezTo>
                  <a:cubicBezTo>
                    <a:pt x="1260" y="1009"/>
                    <a:pt x="1260" y="757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24"/>
            <p:cNvSpPr/>
            <p:nvPr/>
          </p:nvSpPr>
          <p:spPr>
            <a:xfrm>
              <a:off x="-49725600" y="3551225"/>
              <a:ext cx="215050" cy="210875"/>
            </a:xfrm>
            <a:custGeom>
              <a:rect b="b" l="l" r="r" t="t"/>
              <a:pathLst>
                <a:path extrusionOk="0" h="8435" w="8602">
                  <a:moveTo>
                    <a:pt x="4354" y="0"/>
                  </a:moveTo>
                  <a:cubicBezTo>
                    <a:pt x="4070" y="0"/>
                    <a:pt x="3783" y="28"/>
                    <a:pt x="3497" y="86"/>
                  </a:cubicBezTo>
                  <a:cubicBezTo>
                    <a:pt x="1922" y="401"/>
                    <a:pt x="630" y="1724"/>
                    <a:pt x="252" y="3299"/>
                  </a:cubicBezTo>
                  <a:cubicBezTo>
                    <a:pt x="0" y="4654"/>
                    <a:pt x="347" y="6040"/>
                    <a:pt x="1261" y="7017"/>
                  </a:cubicBezTo>
                  <a:cubicBezTo>
                    <a:pt x="1607" y="7395"/>
                    <a:pt x="1828" y="7930"/>
                    <a:pt x="1922" y="8434"/>
                  </a:cubicBezTo>
                  <a:lnTo>
                    <a:pt x="3025" y="8434"/>
                  </a:lnTo>
                  <a:lnTo>
                    <a:pt x="3025" y="5284"/>
                  </a:lnTo>
                  <a:cubicBezTo>
                    <a:pt x="3025" y="5158"/>
                    <a:pt x="4064" y="3141"/>
                    <a:pt x="4127" y="3047"/>
                  </a:cubicBezTo>
                  <a:cubicBezTo>
                    <a:pt x="4190" y="2921"/>
                    <a:pt x="4317" y="2858"/>
                    <a:pt x="4443" y="2858"/>
                  </a:cubicBezTo>
                  <a:cubicBezTo>
                    <a:pt x="4569" y="2858"/>
                    <a:pt x="4695" y="2921"/>
                    <a:pt x="4758" y="3047"/>
                  </a:cubicBezTo>
                  <a:cubicBezTo>
                    <a:pt x="4852" y="3141"/>
                    <a:pt x="5860" y="5158"/>
                    <a:pt x="5860" y="5284"/>
                  </a:cubicBezTo>
                  <a:lnTo>
                    <a:pt x="5860" y="8434"/>
                  </a:lnTo>
                  <a:lnTo>
                    <a:pt x="6963" y="8434"/>
                  </a:lnTo>
                  <a:cubicBezTo>
                    <a:pt x="7057" y="7930"/>
                    <a:pt x="7278" y="7395"/>
                    <a:pt x="7625" y="6985"/>
                  </a:cubicBezTo>
                  <a:cubicBezTo>
                    <a:pt x="8255" y="6260"/>
                    <a:pt x="8601" y="5284"/>
                    <a:pt x="8601" y="4244"/>
                  </a:cubicBezTo>
                  <a:cubicBezTo>
                    <a:pt x="8601" y="2984"/>
                    <a:pt x="8066" y="1787"/>
                    <a:pt x="7026" y="936"/>
                  </a:cubicBezTo>
                  <a:cubicBezTo>
                    <a:pt x="6270" y="327"/>
                    <a:pt x="5327" y="0"/>
                    <a:pt x="4354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24"/>
            <p:cNvSpPr/>
            <p:nvPr/>
          </p:nvSpPr>
          <p:spPr>
            <a:xfrm>
              <a:off x="-49633450" y="3697475"/>
              <a:ext cx="35475" cy="65400"/>
            </a:xfrm>
            <a:custGeom>
              <a:rect b="b" l="l" r="r" t="t"/>
              <a:pathLst>
                <a:path extrusionOk="0" h="2616" w="1419">
                  <a:moveTo>
                    <a:pt x="0" y="1"/>
                  </a:moveTo>
                  <a:lnTo>
                    <a:pt x="0" y="2616"/>
                  </a:lnTo>
                  <a:lnTo>
                    <a:pt x="1418" y="2616"/>
                  </a:lnTo>
                  <a:lnTo>
                    <a:pt x="1418" y="1"/>
                  </a:lnTo>
                  <a:cubicBezTo>
                    <a:pt x="1198" y="95"/>
                    <a:pt x="946" y="127"/>
                    <a:pt x="725" y="127"/>
                  </a:cubicBezTo>
                  <a:cubicBezTo>
                    <a:pt x="473" y="127"/>
                    <a:pt x="252" y="95"/>
                    <a:pt x="0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24"/>
            <p:cNvSpPr/>
            <p:nvPr/>
          </p:nvSpPr>
          <p:spPr>
            <a:xfrm>
              <a:off x="-49676775" y="3780975"/>
              <a:ext cx="123675" cy="34675"/>
            </a:xfrm>
            <a:custGeom>
              <a:rect b="b" l="l" r="r" t="t"/>
              <a:pathLst>
                <a:path extrusionOk="0" h="1387" w="4947">
                  <a:moveTo>
                    <a:pt x="1" y="0"/>
                  </a:moveTo>
                  <a:lnTo>
                    <a:pt x="1" y="347"/>
                  </a:lnTo>
                  <a:cubicBezTo>
                    <a:pt x="1" y="946"/>
                    <a:pt x="473" y="1387"/>
                    <a:pt x="1072" y="1387"/>
                  </a:cubicBezTo>
                  <a:lnTo>
                    <a:pt x="3876" y="1387"/>
                  </a:lnTo>
                  <a:cubicBezTo>
                    <a:pt x="4474" y="1387"/>
                    <a:pt x="4947" y="946"/>
                    <a:pt x="4947" y="347"/>
                  </a:cubicBezTo>
                  <a:lnTo>
                    <a:pt x="4947" y="0"/>
                  </a:ln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24"/>
            <p:cNvSpPr/>
            <p:nvPr/>
          </p:nvSpPr>
          <p:spPr>
            <a:xfrm>
              <a:off x="-49630300" y="3651800"/>
              <a:ext cx="29150" cy="31325"/>
            </a:xfrm>
            <a:custGeom>
              <a:rect b="b" l="l" r="r" t="t"/>
              <a:pathLst>
                <a:path extrusionOk="0" h="1253" w="1166">
                  <a:moveTo>
                    <a:pt x="599" y="1"/>
                  </a:moveTo>
                  <a:lnTo>
                    <a:pt x="0" y="1135"/>
                  </a:lnTo>
                  <a:cubicBezTo>
                    <a:pt x="189" y="1214"/>
                    <a:pt x="386" y="1253"/>
                    <a:pt x="583" y="1253"/>
                  </a:cubicBezTo>
                  <a:cubicBezTo>
                    <a:pt x="780" y="1253"/>
                    <a:pt x="977" y="1214"/>
                    <a:pt x="1166" y="1135"/>
                  </a:cubicBezTo>
                  <a:lnTo>
                    <a:pt x="599" y="1"/>
                  </a:ln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24"/>
            <p:cNvSpPr/>
            <p:nvPr/>
          </p:nvSpPr>
          <p:spPr>
            <a:xfrm>
              <a:off x="-49657875" y="3833750"/>
              <a:ext cx="85100" cy="18125"/>
            </a:xfrm>
            <a:custGeom>
              <a:rect b="b" l="l" r="r" t="t"/>
              <a:pathLst>
                <a:path extrusionOk="0" h="725" w="3404">
                  <a:moveTo>
                    <a:pt x="1" y="0"/>
                  </a:moveTo>
                  <a:cubicBezTo>
                    <a:pt x="158" y="410"/>
                    <a:pt x="536" y="725"/>
                    <a:pt x="977" y="725"/>
                  </a:cubicBezTo>
                  <a:lnTo>
                    <a:pt x="2395" y="725"/>
                  </a:lnTo>
                  <a:cubicBezTo>
                    <a:pt x="2868" y="725"/>
                    <a:pt x="3246" y="410"/>
                    <a:pt x="3403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2" name="Google Shape;262;p24"/>
          <p:cNvGrpSpPr/>
          <p:nvPr/>
        </p:nvGrpSpPr>
        <p:grpSpPr>
          <a:xfrm>
            <a:off x="1165339" y="3395036"/>
            <a:ext cx="280384" cy="281649"/>
            <a:chOff x="-49764975" y="3551225"/>
            <a:chExt cx="299300" cy="300650"/>
          </a:xfrm>
        </p:grpSpPr>
        <p:sp>
          <p:nvSpPr>
            <p:cNvPr id="263" name="Google Shape;263;p24"/>
            <p:cNvSpPr/>
            <p:nvPr/>
          </p:nvSpPr>
          <p:spPr>
            <a:xfrm>
              <a:off x="-49764975" y="3657325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386" y="158"/>
                    <a:pt x="1197" y="0"/>
                    <a:pt x="104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24"/>
            <p:cNvSpPr/>
            <p:nvPr/>
          </p:nvSpPr>
          <p:spPr>
            <a:xfrm>
              <a:off x="-49763400" y="3598250"/>
              <a:ext cx="31525" cy="29950"/>
            </a:xfrm>
            <a:custGeom>
              <a:rect b="b" l="l" r="r" t="t"/>
              <a:pathLst>
                <a:path extrusionOk="0" h="1198" w="1261">
                  <a:moveTo>
                    <a:pt x="390" y="0"/>
                  </a:moveTo>
                  <a:cubicBezTo>
                    <a:pt x="299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7"/>
                    <a:pt x="870" y="1197"/>
                  </a:cubicBezTo>
                  <a:cubicBezTo>
                    <a:pt x="961" y="1197"/>
                    <a:pt x="1056" y="1166"/>
                    <a:pt x="1134" y="1103"/>
                  </a:cubicBezTo>
                  <a:cubicBezTo>
                    <a:pt x="1260" y="1008"/>
                    <a:pt x="1260" y="756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24"/>
            <p:cNvSpPr/>
            <p:nvPr/>
          </p:nvSpPr>
          <p:spPr>
            <a:xfrm>
              <a:off x="-49763400" y="3703975"/>
              <a:ext cx="31525" cy="30550"/>
            </a:xfrm>
            <a:custGeom>
              <a:rect b="b" l="l" r="r" t="t"/>
              <a:pathLst>
                <a:path extrusionOk="0" h="1222" w="1261">
                  <a:moveTo>
                    <a:pt x="882" y="1"/>
                  </a:moveTo>
                  <a:cubicBezTo>
                    <a:pt x="796" y="1"/>
                    <a:pt x="709" y="40"/>
                    <a:pt x="630" y="119"/>
                  </a:cubicBezTo>
                  <a:lnTo>
                    <a:pt x="126" y="623"/>
                  </a:lnTo>
                  <a:cubicBezTo>
                    <a:pt x="0" y="749"/>
                    <a:pt x="0" y="970"/>
                    <a:pt x="126" y="1127"/>
                  </a:cubicBezTo>
                  <a:cubicBezTo>
                    <a:pt x="189" y="1190"/>
                    <a:pt x="276" y="1222"/>
                    <a:pt x="366" y="1222"/>
                  </a:cubicBezTo>
                  <a:cubicBezTo>
                    <a:pt x="457" y="1222"/>
                    <a:pt x="551" y="1190"/>
                    <a:pt x="630" y="1127"/>
                  </a:cubicBezTo>
                  <a:lnTo>
                    <a:pt x="1134" y="623"/>
                  </a:lnTo>
                  <a:cubicBezTo>
                    <a:pt x="1260" y="497"/>
                    <a:pt x="1260" y="276"/>
                    <a:pt x="1134" y="119"/>
                  </a:cubicBezTo>
                  <a:cubicBezTo>
                    <a:pt x="1056" y="40"/>
                    <a:pt x="969" y="1"/>
                    <a:pt x="882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24"/>
            <p:cNvSpPr/>
            <p:nvPr/>
          </p:nvSpPr>
          <p:spPr>
            <a:xfrm>
              <a:off x="-49501125" y="3657325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24"/>
            <p:cNvSpPr/>
            <p:nvPr/>
          </p:nvSpPr>
          <p:spPr>
            <a:xfrm>
              <a:off x="-49499550" y="3598250"/>
              <a:ext cx="31525" cy="30550"/>
            </a:xfrm>
            <a:custGeom>
              <a:rect b="b" l="l" r="r" t="t"/>
              <a:pathLst>
                <a:path extrusionOk="0" h="1222" w="1261">
                  <a:moveTo>
                    <a:pt x="906" y="0"/>
                  </a:moveTo>
                  <a:cubicBezTo>
                    <a:pt x="812" y="0"/>
                    <a:pt x="709" y="32"/>
                    <a:pt x="630" y="95"/>
                  </a:cubicBezTo>
                  <a:lnTo>
                    <a:pt x="126" y="599"/>
                  </a:lnTo>
                  <a:cubicBezTo>
                    <a:pt x="0" y="725"/>
                    <a:pt x="0" y="945"/>
                    <a:pt x="126" y="1103"/>
                  </a:cubicBezTo>
                  <a:cubicBezTo>
                    <a:pt x="205" y="1182"/>
                    <a:pt x="292" y="1221"/>
                    <a:pt x="378" y="1221"/>
                  </a:cubicBezTo>
                  <a:cubicBezTo>
                    <a:pt x="465" y="1221"/>
                    <a:pt x="552" y="1182"/>
                    <a:pt x="630" y="1103"/>
                  </a:cubicBezTo>
                  <a:lnTo>
                    <a:pt x="1134" y="599"/>
                  </a:lnTo>
                  <a:cubicBezTo>
                    <a:pt x="1260" y="473"/>
                    <a:pt x="1260" y="252"/>
                    <a:pt x="1134" y="95"/>
                  </a:cubicBezTo>
                  <a:cubicBezTo>
                    <a:pt x="1087" y="32"/>
                    <a:pt x="1001" y="0"/>
                    <a:pt x="906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24"/>
            <p:cNvSpPr/>
            <p:nvPr/>
          </p:nvSpPr>
          <p:spPr>
            <a:xfrm>
              <a:off x="-49499550" y="3704575"/>
              <a:ext cx="31525" cy="29950"/>
            </a:xfrm>
            <a:custGeom>
              <a:rect b="b" l="l" r="r" t="t"/>
              <a:pathLst>
                <a:path extrusionOk="0" h="1198" w="1261">
                  <a:moveTo>
                    <a:pt x="390" y="0"/>
                  </a:moveTo>
                  <a:cubicBezTo>
                    <a:pt x="300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8"/>
                    <a:pt x="871" y="1198"/>
                  </a:cubicBezTo>
                  <a:cubicBezTo>
                    <a:pt x="961" y="1198"/>
                    <a:pt x="1056" y="1166"/>
                    <a:pt x="1134" y="1103"/>
                  </a:cubicBezTo>
                  <a:cubicBezTo>
                    <a:pt x="1260" y="1009"/>
                    <a:pt x="1260" y="757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24"/>
            <p:cNvSpPr/>
            <p:nvPr/>
          </p:nvSpPr>
          <p:spPr>
            <a:xfrm>
              <a:off x="-49725600" y="3551225"/>
              <a:ext cx="215050" cy="210875"/>
            </a:xfrm>
            <a:custGeom>
              <a:rect b="b" l="l" r="r" t="t"/>
              <a:pathLst>
                <a:path extrusionOk="0" h="8435" w="8602">
                  <a:moveTo>
                    <a:pt x="4354" y="0"/>
                  </a:moveTo>
                  <a:cubicBezTo>
                    <a:pt x="4070" y="0"/>
                    <a:pt x="3783" y="28"/>
                    <a:pt x="3497" y="86"/>
                  </a:cubicBezTo>
                  <a:cubicBezTo>
                    <a:pt x="1922" y="401"/>
                    <a:pt x="630" y="1724"/>
                    <a:pt x="252" y="3299"/>
                  </a:cubicBezTo>
                  <a:cubicBezTo>
                    <a:pt x="0" y="4654"/>
                    <a:pt x="347" y="6040"/>
                    <a:pt x="1261" y="7017"/>
                  </a:cubicBezTo>
                  <a:cubicBezTo>
                    <a:pt x="1607" y="7395"/>
                    <a:pt x="1828" y="7930"/>
                    <a:pt x="1922" y="8434"/>
                  </a:cubicBezTo>
                  <a:lnTo>
                    <a:pt x="3025" y="8434"/>
                  </a:lnTo>
                  <a:lnTo>
                    <a:pt x="3025" y="5284"/>
                  </a:lnTo>
                  <a:cubicBezTo>
                    <a:pt x="3025" y="5158"/>
                    <a:pt x="4064" y="3141"/>
                    <a:pt x="4127" y="3047"/>
                  </a:cubicBezTo>
                  <a:cubicBezTo>
                    <a:pt x="4190" y="2921"/>
                    <a:pt x="4317" y="2858"/>
                    <a:pt x="4443" y="2858"/>
                  </a:cubicBezTo>
                  <a:cubicBezTo>
                    <a:pt x="4569" y="2858"/>
                    <a:pt x="4695" y="2921"/>
                    <a:pt x="4758" y="3047"/>
                  </a:cubicBezTo>
                  <a:cubicBezTo>
                    <a:pt x="4852" y="3141"/>
                    <a:pt x="5860" y="5158"/>
                    <a:pt x="5860" y="5284"/>
                  </a:cubicBezTo>
                  <a:lnTo>
                    <a:pt x="5860" y="8434"/>
                  </a:lnTo>
                  <a:lnTo>
                    <a:pt x="6963" y="8434"/>
                  </a:lnTo>
                  <a:cubicBezTo>
                    <a:pt x="7057" y="7930"/>
                    <a:pt x="7278" y="7395"/>
                    <a:pt x="7625" y="6985"/>
                  </a:cubicBezTo>
                  <a:cubicBezTo>
                    <a:pt x="8255" y="6260"/>
                    <a:pt x="8601" y="5284"/>
                    <a:pt x="8601" y="4244"/>
                  </a:cubicBezTo>
                  <a:cubicBezTo>
                    <a:pt x="8601" y="2984"/>
                    <a:pt x="8066" y="1787"/>
                    <a:pt x="7026" y="936"/>
                  </a:cubicBezTo>
                  <a:cubicBezTo>
                    <a:pt x="6270" y="327"/>
                    <a:pt x="5327" y="0"/>
                    <a:pt x="4354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24"/>
            <p:cNvSpPr/>
            <p:nvPr/>
          </p:nvSpPr>
          <p:spPr>
            <a:xfrm>
              <a:off x="-49633450" y="3697475"/>
              <a:ext cx="35475" cy="65400"/>
            </a:xfrm>
            <a:custGeom>
              <a:rect b="b" l="l" r="r" t="t"/>
              <a:pathLst>
                <a:path extrusionOk="0" h="2616" w="1419">
                  <a:moveTo>
                    <a:pt x="0" y="1"/>
                  </a:moveTo>
                  <a:lnTo>
                    <a:pt x="0" y="2616"/>
                  </a:lnTo>
                  <a:lnTo>
                    <a:pt x="1418" y="2616"/>
                  </a:lnTo>
                  <a:lnTo>
                    <a:pt x="1418" y="1"/>
                  </a:lnTo>
                  <a:cubicBezTo>
                    <a:pt x="1198" y="95"/>
                    <a:pt x="946" y="127"/>
                    <a:pt x="725" y="127"/>
                  </a:cubicBezTo>
                  <a:cubicBezTo>
                    <a:pt x="473" y="127"/>
                    <a:pt x="252" y="95"/>
                    <a:pt x="0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24"/>
            <p:cNvSpPr/>
            <p:nvPr/>
          </p:nvSpPr>
          <p:spPr>
            <a:xfrm>
              <a:off x="-49676775" y="3780975"/>
              <a:ext cx="123675" cy="34675"/>
            </a:xfrm>
            <a:custGeom>
              <a:rect b="b" l="l" r="r" t="t"/>
              <a:pathLst>
                <a:path extrusionOk="0" h="1387" w="4947">
                  <a:moveTo>
                    <a:pt x="1" y="0"/>
                  </a:moveTo>
                  <a:lnTo>
                    <a:pt x="1" y="347"/>
                  </a:lnTo>
                  <a:cubicBezTo>
                    <a:pt x="1" y="946"/>
                    <a:pt x="473" y="1387"/>
                    <a:pt x="1072" y="1387"/>
                  </a:cubicBezTo>
                  <a:lnTo>
                    <a:pt x="3876" y="1387"/>
                  </a:lnTo>
                  <a:cubicBezTo>
                    <a:pt x="4474" y="1387"/>
                    <a:pt x="4947" y="946"/>
                    <a:pt x="4947" y="347"/>
                  </a:cubicBezTo>
                  <a:lnTo>
                    <a:pt x="4947" y="0"/>
                  </a:ln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24"/>
            <p:cNvSpPr/>
            <p:nvPr/>
          </p:nvSpPr>
          <p:spPr>
            <a:xfrm>
              <a:off x="-49630300" y="3651800"/>
              <a:ext cx="29150" cy="31325"/>
            </a:xfrm>
            <a:custGeom>
              <a:rect b="b" l="l" r="r" t="t"/>
              <a:pathLst>
                <a:path extrusionOk="0" h="1253" w="1166">
                  <a:moveTo>
                    <a:pt x="599" y="1"/>
                  </a:moveTo>
                  <a:lnTo>
                    <a:pt x="0" y="1135"/>
                  </a:lnTo>
                  <a:cubicBezTo>
                    <a:pt x="189" y="1214"/>
                    <a:pt x="386" y="1253"/>
                    <a:pt x="583" y="1253"/>
                  </a:cubicBezTo>
                  <a:cubicBezTo>
                    <a:pt x="780" y="1253"/>
                    <a:pt x="977" y="1214"/>
                    <a:pt x="1166" y="1135"/>
                  </a:cubicBezTo>
                  <a:lnTo>
                    <a:pt x="599" y="1"/>
                  </a:ln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24"/>
            <p:cNvSpPr/>
            <p:nvPr/>
          </p:nvSpPr>
          <p:spPr>
            <a:xfrm>
              <a:off x="-49657875" y="3833750"/>
              <a:ext cx="85100" cy="18125"/>
            </a:xfrm>
            <a:custGeom>
              <a:rect b="b" l="l" r="r" t="t"/>
              <a:pathLst>
                <a:path extrusionOk="0" h="725" w="3404">
                  <a:moveTo>
                    <a:pt x="1" y="0"/>
                  </a:moveTo>
                  <a:cubicBezTo>
                    <a:pt x="158" y="410"/>
                    <a:pt x="536" y="725"/>
                    <a:pt x="977" y="725"/>
                  </a:cubicBezTo>
                  <a:lnTo>
                    <a:pt x="2395" y="725"/>
                  </a:lnTo>
                  <a:cubicBezTo>
                    <a:pt x="2868" y="725"/>
                    <a:pt x="3246" y="410"/>
                    <a:pt x="3403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74" name="Google Shape;27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204" y="244275"/>
            <a:ext cx="1614927" cy="1549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Progress Towards</a:t>
            </a: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These Goals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280" name="Google Shape;280;p25"/>
          <p:cNvSpPr txBox="1"/>
          <p:nvPr/>
        </p:nvSpPr>
        <p:spPr>
          <a:xfrm>
            <a:off x="1080450" y="1164625"/>
            <a:ext cx="6983100" cy="3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Goal 2: </a:t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While none of the features received ratings of under 5 in the last test, the chat feature was among the lowest score</a:t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So, we removed the chat from the navigation bar since it will be used less often and put it in the right hand corner of each tab</a:t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We will re-evaluate if there are any features we should remove after the next round of tests</a:t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grpSp>
        <p:nvGrpSpPr>
          <p:cNvPr id="281" name="Google Shape;281;p25"/>
          <p:cNvGrpSpPr/>
          <p:nvPr/>
        </p:nvGrpSpPr>
        <p:grpSpPr>
          <a:xfrm>
            <a:off x="1155789" y="1837861"/>
            <a:ext cx="280384" cy="281649"/>
            <a:chOff x="-49764975" y="3551225"/>
            <a:chExt cx="299300" cy="300650"/>
          </a:xfrm>
        </p:grpSpPr>
        <p:sp>
          <p:nvSpPr>
            <p:cNvPr id="282" name="Google Shape;282;p25"/>
            <p:cNvSpPr/>
            <p:nvPr/>
          </p:nvSpPr>
          <p:spPr>
            <a:xfrm>
              <a:off x="-49764975" y="3657325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386" y="158"/>
                    <a:pt x="1197" y="0"/>
                    <a:pt x="104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25"/>
            <p:cNvSpPr/>
            <p:nvPr/>
          </p:nvSpPr>
          <p:spPr>
            <a:xfrm>
              <a:off x="-49763400" y="3598250"/>
              <a:ext cx="31525" cy="29950"/>
            </a:xfrm>
            <a:custGeom>
              <a:rect b="b" l="l" r="r" t="t"/>
              <a:pathLst>
                <a:path extrusionOk="0" h="1198" w="1261">
                  <a:moveTo>
                    <a:pt x="390" y="0"/>
                  </a:moveTo>
                  <a:cubicBezTo>
                    <a:pt x="299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7"/>
                    <a:pt x="870" y="1197"/>
                  </a:cubicBezTo>
                  <a:cubicBezTo>
                    <a:pt x="961" y="1197"/>
                    <a:pt x="1056" y="1166"/>
                    <a:pt x="1134" y="1103"/>
                  </a:cubicBezTo>
                  <a:cubicBezTo>
                    <a:pt x="1260" y="1008"/>
                    <a:pt x="1260" y="756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25"/>
            <p:cNvSpPr/>
            <p:nvPr/>
          </p:nvSpPr>
          <p:spPr>
            <a:xfrm>
              <a:off x="-49763400" y="3703975"/>
              <a:ext cx="31525" cy="30550"/>
            </a:xfrm>
            <a:custGeom>
              <a:rect b="b" l="l" r="r" t="t"/>
              <a:pathLst>
                <a:path extrusionOk="0" h="1222" w="1261">
                  <a:moveTo>
                    <a:pt x="882" y="1"/>
                  </a:moveTo>
                  <a:cubicBezTo>
                    <a:pt x="796" y="1"/>
                    <a:pt x="709" y="40"/>
                    <a:pt x="630" y="119"/>
                  </a:cubicBezTo>
                  <a:lnTo>
                    <a:pt x="126" y="623"/>
                  </a:lnTo>
                  <a:cubicBezTo>
                    <a:pt x="0" y="749"/>
                    <a:pt x="0" y="970"/>
                    <a:pt x="126" y="1127"/>
                  </a:cubicBezTo>
                  <a:cubicBezTo>
                    <a:pt x="189" y="1190"/>
                    <a:pt x="276" y="1222"/>
                    <a:pt x="366" y="1222"/>
                  </a:cubicBezTo>
                  <a:cubicBezTo>
                    <a:pt x="457" y="1222"/>
                    <a:pt x="551" y="1190"/>
                    <a:pt x="630" y="1127"/>
                  </a:cubicBezTo>
                  <a:lnTo>
                    <a:pt x="1134" y="623"/>
                  </a:lnTo>
                  <a:cubicBezTo>
                    <a:pt x="1260" y="497"/>
                    <a:pt x="1260" y="276"/>
                    <a:pt x="1134" y="119"/>
                  </a:cubicBezTo>
                  <a:cubicBezTo>
                    <a:pt x="1056" y="40"/>
                    <a:pt x="969" y="1"/>
                    <a:pt x="882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25"/>
            <p:cNvSpPr/>
            <p:nvPr/>
          </p:nvSpPr>
          <p:spPr>
            <a:xfrm>
              <a:off x="-49501125" y="3657325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25"/>
            <p:cNvSpPr/>
            <p:nvPr/>
          </p:nvSpPr>
          <p:spPr>
            <a:xfrm>
              <a:off x="-49499550" y="3598250"/>
              <a:ext cx="31525" cy="30550"/>
            </a:xfrm>
            <a:custGeom>
              <a:rect b="b" l="l" r="r" t="t"/>
              <a:pathLst>
                <a:path extrusionOk="0" h="1222" w="1261">
                  <a:moveTo>
                    <a:pt x="906" y="0"/>
                  </a:moveTo>
                  <a:cubicBezTo>
                    <a:pt x="812" y="0"/>
                    <a:pt x="709" y="32"/>
                    <a:pt x="630" y="95"/>
                  </a:cubicBezTo>
                  <a:lnTo>
                    <a:pt x="126" y="599"/>
                  </a:lnTo>
                  <a:cubicBezTo>
                    <a:pt x="0" y="725"/>
                    <a:pt x="0" y="945"/>
                    <a:pt x="126" y="1103"/>
                  </a:cubicBezTo>
                  <a:cubicBezTo>
                    <a:pt x="205" y="1182"/>
                    <a:pt x="292" y="1221"/>
                    <a:pt x="378" y="1221"/>
                  </a:cubicBezTo>
                  <a:cubicBezTo>
                    <a:pt x="465" y="1221"/>
                    <a:pt x="552" y="1182"/>
                    <a:pt x="630" y="1103"/>
                  </a:cubicBezTo>
                  <a:lnTo>
                    <a:pt x="1134" y="599"/>
                  </a:lnTo>
                  <a:cubicBezTo>
                    <a:pt x="1260" y="473"/>
                    <a:pt x="1260" y="252"/>
                    <a:pt x="1134" y="95"/>
                  </a:cubicBezTo>
                  <a:cubicBezTo>
                    <a:pt x="1087" y="32"/>
                    <a:pt x="1001" y="0"/>
                    <a:pt x="906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25"/>
            <p:cNvSpPr/>
            <p:nvPr/>
          </p:nvSpPr>
          <p:spPr>
            <a:xfrm>
              <a:off x="-49499550" y="3704575"/>
              <a:ext cx="31525" cy="29950"/>
            </a:xfrm>
            <a:custGeom>
              <a:rect b="b" l="l" r="r" t="t"/>
              <a:pathLst>
                <a:path extrusionOk="0" h="1198" w="1261">
                  <a:moveTo>
                    <a:pt x="390" y="0"/>
                  </a:moveTo>
                  <a:cubicBezTo>
                    <a:pt x="300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8"/>
                    <a:pt x="871" y="1198"/>
                  </a:cubicBezTo>
                  <a:cubicBezTo>
                    <a:pt x="961" y="1198"/>
                    <a:pt x="1056" y="1166"/>
                    <a:pt x="1134" y="1103"/>
                  </a:cubicBezTo>
                  <a:cubicBezTo>
                    <a:pt x="1260" y="1009"/>
                    <a:pt x="1260" y="757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25"/>
            <p:cNvSpPr/>
            <p:nvPr/>
          </p:nvSpPr>
          <p:spPr>
            <a:xfrm>
              <a:off x="-49725600" y="3551225"/>
              <a:ext cx="215050" cy="210875"/>
            </a:xfrm>
            <a:custGeom>
              <a:rect b="b" l="l" r="r" t="t"/>
              <a:pathLst>
                <a:path extrusionOk="0" h="8435" w="8602">
                  <a:moveTo>
                    <a:pt x="4354" y="0"/>
                  </a:moveTo>
                  <a:cubicBezTo>
                    <a:pt x="4070" y="0"/>
                    <a:pt x="3783" y="28"/>
                    <a:pt x="3497" y="86"/>
                  </a:cubicBezTo>
                  <a:cubicBezTo>
                    <a:pt x="1922" y="401"/>
                    <a:pt x="630" y="1724"/>
                    <a:pt x="252" y="3299"/>
                  </a:cubicBezTo>
                  <a:cubicBezTo>
                    <a:pt x="0" y="4654"/>
                    <a:pt x="347" y="6040"/>
                    <a:pt x="1261" y="7017"/>
                  </a:cubicBezTo>
                  <a:cubicBezTo>
                    <a:pt x="1607" y="7395"/>
                    <a:pt x="1828" y="7930"/>
                    <a:pt x="1922" y="8434"/>
                  </a:cubicBezTo>
                  <a:lnTo>
                    <a:pt x="3025" y="8434"/>
                  </a:lnTo>
                  <a:lnTo>
                    <a:pt x="3025" y="5284"/>
                  </a:lnTo>
                  <a:cubicBezTo>
                    <a:pt x="3025" y="5158"/>
                    <a:pt x="4064" y="3141"/>
                    <a:pt x="4127" y="3047"/>
                  </a:cubicBezTo>
                  <a:cubicBezTo>
                    <a:pt x="4190" y="2921"/>
                    <a:pt x="4317" y="2858"/>
                    <a:pt x="4443" y="2858"/>
                  </a:cubicBezTo>
                  <a:cubicBezTo>
                    <a:pt x="4569" y="2858"/>
                    <a:pt x="4695" y="2921"/>
                    <a:pt x="4758" y="3047"/>
                  </a:cubicBezTo>
                  <a:cubicBezTo>
                    <a:pt x="4852" y="3141"/>
                    <a:pt x="5860" y="5158"/>
                    <a:pt x="5860" y="5284"/>
                  </a:cubicBezTo>
                  <a:lnTo>
                    <a:pt x="5860" y="8434"/>
                  </a:lnTo>
                  <a:lnTo>
                    <a:pt x="6963" y="8434"/>
                  </a:lnTo>
                  <a:cubicBezTo>
                    <a:pt x="7057" y="7930"/>
                    <a:pt x="7278" y="7395"/>
                    <a:pt x="7625" y="6985"/>
                  </a:cubicBezTo>
                  <a:cubicBezTo>
                    <a:pt x="8255" y="6260"/>
                    <a:pt x="8601" y="5284"/>
                    <a:pt x="8601" y="4244"/>
                  </a:cubicBezTo>
                  <a:cubicBezTo>
                    <a:pt x="8601" y="2984"/>
                    <a:pt x="8066" y="1787"/>
                    <a:pt x="7026" y="936"/>
                  </a:cubicBezTo>
                  <a:cubicBezTo>
                    <a:pt x="6270" y="327"/>
                    <a:pt x="5327" y="0"/>
                    <a:pt x="4354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25"/>
            <p:cNvSpPr/>
            <p:nvPr/>
          </p:nvSpPr>
          <p:spPr>
            <a:xfrm>
              <a:off x="-49633450" y="3697475"/>
              <a:ext cx="35475" cy="65400"/>
            </a:xfrm>
            <a:custGeom>
              <a:rect b="b" l="l" r="r" t="t"/>
              <a:pathLst>
                <a:path extrusionOk="0" h="2616" w="1419">
                  <a:moveTo>
                    <a:pt x="0" y="1"/>
                  </a:moveTo>
                  <a:lnTo>
                    <a:pt x="0" y="2616"/>
                  </a:lnTo>
                  <a:lnTo>
                    <a:pt x="1418" y="2616"/>
                  </a:lnTo>
                  <a:lnTo>
                    <a:pt x="1418" y="1"/>
                  </a:lnTo>
                  <a:cubicBezTo>
                    <a:pt x="1198" y="95"/>
                    <a:pt x="946" y="127"/>
                    <a:pt x="725" y="127"/>
                  </a:cubicBezTo>
                  <a:cubicBezTo>
                    <a:pt x="473" y="127"/>
                    <a:pt x="252" y="95"/>
                    <a:pt x="0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25"/>
            <p:cNvSpPr/>
            <p:nvPr/>
          </p:nvSpPr>
          <p:spPr>
            <a:xfrm>
              <a:off x="-49676775" y="3780975"/>
              <a:ext cx="123675" cy="34675"/>
            </a:xfrm>
            <a:custGeom>
              <a:rect b="b" l="l" r="r" t="t"/>
              <a:pathLst>
                <a:path extrusionOk="0" h="1387" w="4947">
                  <a:moveTo>
                    <a:pt x="1" y="0"/>
                  </a:moveTo>
                  <a:lnTo>
                    <a:pt x="1" y="347"/>
                  </a:lnTo>
                  <a:cubicBezTo>
                    <a:pt x="1" y="946"/>
                    <a:pt x="473" y="1387"/>
                    <a:pt x="1072" y="1387"/>
                  </a:cubicBezTo>
                  <a:lnTo>
                    <a:pt x="3876" y="1387"/>
                  </a:lnTo>
                  <a:cubicBezTo>
                    <a:pt x="4474" y="1387"/>
                    <a:pt x="4947" y="946"/>
                    <a:pt x="4947" y="347"/>
                  </a:cubicBezTo>
                  <a:lnTo>
                    <a:pt x="4947" y="0"/>
                  </a:ln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25"/>
            <p:cNvSpPr/>
            <p:nvPr/>
          </p:nvSpPr>
          <p:spPr>
            <a:xfrm>
              <a:off x="-49630300" y="3651800"/>
              <a:ext cx="29150" cy="31325"/>
            </a:xfrm>
            <a:custGeom>
              <a:rect b="b" l="l" r="r" t="t"/>
              <a:pathLst>
                <a:path extrusionOk="0" h="1253" w="1166">
                  <a:moveTo>
                    <a:pt x="599" y="1"/>
                  </a:moveTo>
                  <a:lnTo>
                    <a:pt x="0" y="1135"/>
                  </a:lnTo>
                  <a:cubicBezTo>
                    <a:pt x="189" y="1214"/>
                    <a:pt x="386" y="1253"/>
                    <a:pt x="583" y="1253"/>
                  </a:cubicBezTo>
                  <a:cubicBezTo>
                    <a:pt x="780" y="1253"/>
                    <a:pt x="977" y="1214"/>
                    <a:pt x="1166" y="1135"/>
                  </a:cubicBezTo>
                  <a:lnTo>
                    <a:pt x="599" y="1"/>
                  </a:ln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25"/>
            <p:cNvSpPr/>
            <p:nvPr/>
          </p:nvSpPr>
          <p:spPr>
            <a:xfrm>
              <a:off x="-49657875" y="3833750"/>
              <a:ext cx="85100" cy="18125"/>
            </a:xfrm>
            <a:custGeom>
              <a:rect b="b" l="l" r="r" t="t"/>
              <a:pathLst>
                <a:path extrusionOk="0" h="725" w="3404">
                  <a:moveTo>
                    <a:pt x="1" y="0"/>
                  </a:moveTo>
                  <a:cubicBezTo>
                    <a:pt x="158" y="410"/>
                    <a:pt x="536" y="725"/>
                    <a:pt x="977" y="725"/>
                  </a:cubicBezTo>
                  <a:lnTo>
                    <a:pt x="2395" y="725"/>
                  </a:lnTo>
                  <a:cubicBezTo>
                    <a:pt x="2868" y="725"/>
                    <a:pt x="3246" y="410"/>
                    <a:pt x="3403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3" name="Google Shape;293;p25"/>
          <p:cNvGrpSpPr/>
          <p:nvPr/>
        </p:nvGrpSpPr>
        <p:grpSpPr>
          <a:xfrm>
            <a:off x="1155789" y="2621261"/>
            <a:ext cx="280384" cy="281649"/>
            <a:chOff x="-49764975" y="3551225"/>
            <a:chExt cx="299300" cy="300650"/>
          </a:xfrm>
        </p:grpSpPr>
        <p:sp>
          <p:nvSpPr>
            <p:cNvPr id="294" name="Google Shape;294;p25"/>
            <p:cNvSpPr/>
            <p:nvPr/>
          </p:nvSpPr>
          <p:spPr>
            <a:xfrm>
              <a:off x="-49764975" y="3657325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386" y="158"/>
                    <a:pt x="1197" y="0"/>
                    <a:pt x="104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25"/>
            <p:cNvSpPr/>
            <p:nvPr/>
          </p:nvSpPr>
          <p:spPr>
            <a:xfrm>
              <a:off x="-49763400" y="3598250"/>
              <a:ext cx="31525" cy="29950"/>
            </a:xfrm>
            <a:custGeom>
              <a:rect b="b" l="l" r="r" t="t"/>
              <a:pathLst>
                <a:path extrusionOk="0" h="1198" w="1261">
                  <a:moveTo>
                    <a:pt x="390" y="0"/>
                  </a:moveTo>
                  <a:cubicBezTo>
                    <a:pt x="299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7"/>
                    <a:pt x="870" y="1197"/>
                  </a:cubicBezTo>
                  <a:cubicBezTo>
                    <a:pt x="961" y="1197"/>
                    <a:pt x="1056" y="1166"/>
                    <a:pt x="1134" y="1103"/>
                  </a:cubicBezTo>
                  <a:cubicBezTo>
                    <a:pt x="1260" y="1008"/>
                    <a:pt x="1260" y="756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25"/>
            <p:cNvSpPr/>
            <p:nvPr/>
          </p:nvSpPr>
          <p:spPr>
            <a:xfrm>
              <a:off x="-49763400" y="3703975"/>
              <a:ext cx="31525" cy="30550"/>
            </a:xfrm>
            <a:custGeom>
              <a:rect b="b" l="l" r="r" t="t"/>
              <a:pathLst>
                <a:path extrusionOk="0" h="1222" w="1261">
                  <a:moveTo>
                    <a:pt x="882" y="1"/>
                  </a:moveTo>
                  <a:cubicBezTo>
                    <a:pt x="796" y="1"/>
                    <a:pt x="709" y="40"/>
                    <a:pt x="630" y="119"/>
                  </a:cubicBezTo>
                  <a:lnTo>
                    <a:pt x="126" y="623"/>
                  </a:lnTo>
                  <a:cubicBezTo>
                    <a:pt x="0" y="749"/>
                    <a:pt x="0" y="970"/>
                    <a:pt x="126" y="1127"/>
                  </a:cubicBezTo>
                  <a:cubicBezTo>
                    <a:pt x="189" y="1190"/>
                    <a:pt x="276" y="1222"/>
                    <a:pt x="366" y="1222"/>
                  </a:cubicBezTo>
                  <a:cubicBezTo>
                    <a:pt x="457" y="1222"/>
                    <a:pt x="551" y="1190"/>
                    <a:pt x="630" y="1127"/>
                  </a:cubicBezTo>
                  <a:lnTo>
                    <a:pt x="1134" y="623"/>
                  </a:lnTo>
                  <a:cubicBezTo>
                    <a:pt x="1260" y="497"/>
                    <a:pt x="1260" y="276"/>
                    <a:pt x="1134" y="119"/>
                  </a:cubicBezTo>
                  <a:cubicBezTo>
                    <a:pt x="1056" y="40"/>
                    <a:pt x="969" y="1"/>
                    <a:pt x="882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25"/>
            <p:cNvSpPr/>
            <p:nvPr/>
          </p:nvSpPr>
          <p:spPr>
            <a:xfrm>
              <a:off x="-49501125" y="3657325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25"/>
            <p:cNvSpPr/>
            <p:nvPr/>
          </p:nvSpPr>
          <p:spPr>
            <a:xfrm>
              <a:off x="-49499550" y="3598250"/>
              <a:ext cx="31525" cy="30550"/>
            </a:xfrm>
            <a:custGeom>
              <a:rect b="b" l="l" r="r" t="t"/>
              <a:pathLst>
                <a:path extrusionOk="0" h="1222" w="1261">
                  <a:moveTo>
                    <a:pt x="906" y="0"/>
                  </a:moveTo>
                  <a:cubicBezTo>
                    <a:pt x="812" y="0"/>
                    <a:pt x="709" y="32"/>
                    <a:pt x="630" y="95"/>
                  </a:cubicBezTo>
                  <a:lnTo>
                    <a:pt x="126" y="599"/>
                  </a:lnTo>
                  <a:cubicBezTo>
                    <a:pt x="0" y="725"/>
                    <a:pt x="0" y="945"/>
                    <a:pt x="126" y="1103"/>
                  </a:cubicBezTo>
                  <a:cubicBezTo>
                    <a:pt x="205" y="1182"/>
                    <a:pt x="292" y="1221"/>
                    <a:pt x="378" y="1221"/>
                  </a:cubicBezTo>
                  <a:cubicBezTo>
                    <a:pt x="465" y="1221"/>
                    <a:pt x="552" y="1182"/>
                    <a:pt x="630" y="1103"/>
                  </a:cubicBezTo>
                  <a:lnTo>
                    <a:pt x="1134" y="599"/>
                  </a:lnTo>
                  <a:cubicBezTo>
                    <a:pt x="1260" y="473"/>
                    <a:pt x="1260" y="252"/>
                    <a:pt x="1134" y="95"/>
                  </a:cubicBezTo>
                  <a:cubicBezTo>
                    <a:pt x="1087" y="32"/>
                    <a:pt x="1001" y="0"/>
                    <a:pt x="906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25"/>
            <p:cNvSpPr/>
            <p:nvPr/>
          </p:nvSpPr>
          <p:spPr>
            <a:xfrm>
              <a:off x="-49499550" y="3704575"/>
              <a:ext cx="31525" cy="29950"/>
            </a:xfrm>
            <a:custGeom>
              <a:rect b="b" l="l" r="r" t="t"/>
              <a:pathLst>
                <a:path extrusionOk="0" h="1198" w="1261">
                  <a:moveTo>
                    <a:pt x="390" y="0"/>
                  </a:moveTo>
                  <a:cubicBezTo>
                    <a:pt x="300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8"/>
                    <a:pt x="871" y="1198"/>
                  </a:cubicBezTo>
                  <a:cubicBezTo>
                    <a:pt x="961" y="1198"/>
                    <a:pt x="1056" y="1166"/>
                    <a:pt x="1134" y="1103"/>
                  </a:cubicBezTo>
                  <a:cubicBezTo>
                    <a:pt x="1260" y="1009"/>
                    <a:pt x="1260" y="757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25"/>
            <p:cNvSpPr/>
            <p:nvPr/>
          </p:nvSpPr>
          <p:spPr>
            <a:xfrm>
              <a:off x="-49725600" y="3551225"/>
              <a:ext cx="215050" cy="210875"/>
            </a:xfrm>
            <a:custGeom>
              <a:rect b="b" l="l" r="r" t="t"/>
              <a:pathLst>
                <a:path extrusionOk="0" h="8435" w="8602">
                  <a:moveTo>
                    <a:pt x="4354" y="0"/>
                  </a:moveTo>
                  <a:cubicBezTo>
                    <a:pt x="4070" y="0"/>
                    <a:pt x="3783" y="28"/>
                    <a:pt x="3497" y="86"/>
                  </a:cubicBezTo>
                  <a:cubicBezTo>
                    <a:pt x="1922" y="401"/>
                    <a:pt x="630" y="1724"/>
                    <a:pt x="252" y="3299"/>
                  </a:cubicBezTo>
                  <a:cubicBezTo>
                    <a:pt x="0" y="4654"/>
                    <a:pt x="347" y="6040"/>
                    <a:pt x="1261" y="7017"/>
                  </a:cubicBezTo>
                  <a:cubicBezTo>
                    <a:pt x="1607" y="7395"/>
                    <a:pt x="1828" y="7930"/>
                    <a:pt x="1922" y="8434"/>
                  </a:cubicBezTo>
                  <a:lnTo>
                    <a:pt x="3025" y="8434"/>
                  </a:lnTo>
                  <a:lnTo>
                    <a:pt x="3025" y="5284"/>
                  </a:lnTo>
                  <a:cubicBezTo>
                    <a:pt x="3025" y="5158"/>
                    <a:pt x="4064" y="3141"/>
                    <a:pt x="4127" y="3047"/>
                  </a:cubicBezTo>
                  <a:cubicBezTo>
                    <a:pt x="4190" y="2921"/>
                    <a:pt x="4317" y="2858"/>
                    <a:pt x="4443" y="2858"/>
                  </a:cubicBezTo>
                  <a:cubicBezTo>
                    <a:pt x="4569" y="2858"/>
                    <a:pt x="4695" y="2921"/>
                    <a:pt x="4758" y="3047"/>
                  </a:cubicBezTo>
                  <a:cubicBezTo>
                    <a:pt x="4852" y="3141"/>
                    <a:pt x="5860" y="5158"/>
                    <a:pt x="5860" y="5284"/>
                  </a:cubicBezTo>
                  <a:lnTo>
                    <a:pt x="5860" y="8434"/>
                  </a:lnTo>
                  <a:lnTo>
                    <a:pt x="6963" y="8434"/>
                  </a:lnTo>
                  <a:cubicBezTo>
                    <a:pt x="7057" y="7930"/>
                    <a:pt x="7278" y="7395"/>
                    <a:pt x="7625" y="6985"/>
                  </a:cubicBezTo>
                  <a:cubicBezTo>
                    <a:pt x="8255" y="6260"/>
                    <a:pt x="8601" y="5284"/>
                    <a:pt x="8601" y="4244"/>
                  </a:cubicBezTo>
                  <a:cubicBezTo>
                    <a:pt x="8601" y="2984"/>
                    <a:pt x="8066" y="1787"/>
                    <a:pt x="7026" y="936"/>
                  </a:cubicBezTo>
                  <a:cubicBezTo>
                    <a:pt x="6270" y="327"/>
                    <a:pt x="5327" y="0"/>
                    <a:pt x="4354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25"/>
            <p:cNvSpPr/>
            <p:nvPr/>
          </p:nvSpPr>
          <p:spPr>
            <a:xfrm>
              <a:off x="-49633450" y="3697475"/>
              <a:ext cx="35475" cy="65400"/>
            </a:xfrm>
            <a:custGeom>
              <a:rect b="b" l="l" r="r" t="t"/>
              <a:pathLst>
                <a:path extrusionOk="0" h="2616" w="1419">
                  <a:moveTo>
                    <a:pt x="0" y="1"/>
                  </a:moveTo>
                  <a:lnTo>
                    <a:pt x="0" y="2616"/>
                  </a:lnTo>
                  <a:lnTo>
                    <a:pt x="1418" y="2616"/>
                  </a:lnTo>
                  <a:lnTo>
                    <a:pt x="1418" y="1"/>
                  </a:lnTo>
                  <a:cubicBezTo>
                    <a:pt x="1198" y="95"/>
                    <a:pt x="946" y="127"/>
                    <a:pt x="725" y="127"/>
                  </a:cubicBezTo>
                  <a:cubicBezTo>
                    <a:pt x="473" y="127"/>
                    <a:pt x="252" y="95"/>
                    <a:pt x="0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25"/>
            <p:cNvSpPr/>
            <p:nvPr/>
          </p:nvSpPr>
          <p:spPr>
            <a:xfrm>
              <a:off x="-49676775" y="3780975"/>
              <a:ext cx="123675" cy="34675"/>
            </a:xfrm>
            <a:custGeom>
              <a:rect b="b" l="l" r="r" t="t"/>
              <a:pathLst>
                <a:path extrusionOk="0" h="1387" w="4947">
                  <a:moveTo>
                    <a:pt x="1" y="0"/>
                  </a:moveTo>
                  <a:lnTo>
                    <a:pt x="1" y="347"/>
                  </a:lnTo>
                  <a:cubicBezTo>
                    <a:pt x="1" y="946"/>
                    <a:pt x="473" y="1387"/>
                    <a:pt x="1072" y="1387"/>
                  </a:cubicBezTo>
                  <a:lnTo>
                    <a:pt x="3876" y="1387"/>
                  </a:lnTo>
                  <a:cubicBezTo>
                    <a:pt x="4474" y="1387"/>
                    <a:pt x="4947" y="946"/>
                    <a:pt x="4947" y="347"/>
                  </a:cubicBezTo>
                  <a:lnTo>
                    <a:pt x="4947" y="0"/>
                  </a:ln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25"/>
            <p:cNvSpPr/>
            <p:nvPr/>
          </p:nvSpPr>
          <p:spPr>
            <a:xfrm>
              <a:off x="-49630300" y="3651800"/>
              <a:ext cx="29150" cy="31325"/>
            </a:xfrm>
            <a:custGeom>
              <a:rect b="b" l="l" r="r" t="t"/>
              <a:pathLst>
                <a:path extrusionOk="0" h="1253" w="1166">
                  <a:moveTo>
                    <a:pt x="599" y="1"/>
                  </a:moveTo>
                  <a:lnTo>
                    <a:pt x="0" y="1135"/>
                  </a:lnTo>
                  <a:cubicBezTo>
                    <a:pt x="189" y="1214"/>
                    <a:pt x="386" y="1253"/>
                    <a:pt x="583" y="1253"/>
                  </a:cubicBezTo>
                  <a:cubicBezTo>
                    <a:pt x="780" y="1253"/>
                    <a:pt x="977" y="1214"/>
                    <a:pt x="1166" y="1135"/>
                  </a:cubicBezTo>
                  <a:lnTo>
                    <a:pt x="599" y="1"/>
                  </a:ln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25"/>
            <p:cNvSpPr/>
            <p:nvPr/>
          </p:nvSpPr>
          <p:spPr>
            <a:xfrm>
              <a:off x="-49657875" y="3833750"/>
              <a:ext cx="85100" cy="18125"/>
            </a:xfrm>
            <a:custGeom>
              <a:rect b="b" l="l" r="r" t="t"/>
              <a:pathLst>
                <a:path extrusionOk="0" h="725" w="3404">
                  <a:moveTo>
                    <a:pt x="1" y="0"/>
                  </a:moveTo>
                  <a:cubicBezTo>
                    <a:pt x="158" y="410"/>
                    <a:pt x="536" y="725"/>
                    <a:pt x="977" y="725"/>
                  </a:cubicBezTo>
                  <a:lnTo>
                    <a:pt x="2395" y="725"/>
                  </a:lnTo>
                  <a:cubicBezTo>
                    <a:pt x="2868" y="725"/>
                    <a:pt x="3246" y="410"/>
                    <a:pt x="3403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6"/>
          <p:cNvSpPr txBox="1"/>
          <p:nvPr/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200">
                <a:solidFill>
                  <a:srgbClr val="C9DAF8"/>
                </a:solidFill>
                <a:latin typeface="Nunito"/>
                <a:ea typeface="Nunito"/>
                <a:cs typeface="Nunito"/>
                <a:sym typeface="Nunito"/>
              </a:rPr>
              <a:t>Revised Sketches</a:t>
            </a:r>
            <a:endParaRPr b="1" sz="5200">
              <a:solidFill>
                <a:srgbClr val="C9DAF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7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Original: Looking at Group Members and Check-ins 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315" name="Google Shape;31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5300" y="1160575"/>
            <a:ext cx="4573411" cy="3820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8825" y="3074975"/>
            <a:ext cx="959750" cy="16025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7" name="Google Shape;317;p27"/>
          <p:cNvCxnSpPr/>
          <p:nvPr/>
        </p:nvCxnSpPr>
        <p:spPr>
          <a:xfrm>
            <a:off x="4161900" y="2063475"/>
            <a:ext cx="858900" cy="121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8"/>
          <p:cNvSpPr txBox="1"/>
          <p:nvPr>
            <p:ph type="title"/>
          </p:nvPr>
        </p:nvSpPr>
        <p:spPr>
          <a:xfrm>
            <a:off x="2355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New</a:t>
            </a: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: Looking at Group Members and Check-ins 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323" name="Google Shape;323;p28"/>
          <p:cNvSpPr txBox="1"/>
          <p:nvPr/>
        </p:nvSpPr>
        <p:spPr>
          <a:xfrm>
            <a:off x="5670600" y="1339125"/>
            <a:ext cx="3161700" cy="35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Description: </a:t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700"/>
              <a:buFont typeface="Nunito SemiBold"/>
              <a:buChar char="-"/>
            </a:pP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There are now only two navigation tabs for easier navigation</a:t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700"/>
              <a:buFont typeface="Nunito SemiBold"/>
              <a:buChar char="-"/>
            </a:pP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View member check-ins and goals in the Group Home to make it more intuitive </a:t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24" name="Google Shape;32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1225" y="1131950"/>
            <a:ext cx="4283565" cy="3820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Original: Set Goals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330" name="Google Shape;33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2650" y="1170125"/>
            <a:ext cx="5758699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New: Set</a:t>
            </a: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Goals 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5670600" y="1339125"/>
            <a:ext cx="3161700" cy="35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Description: </a:t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700"/>
              <a:buFont typeface="Nunito SemiBold"/>
              <a:buChar char="-"/>
            </a:pP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Fewer</a:t>
            </a: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</a:t>
            </a: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clicks</a:t>
            </a: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required to view and set goals</a:t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700"/>
              <a:buFont typeface="Nunito SemiBold"/>
              <a:buChar char="-"/>
            </a:pP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Setting and viewing goals are both now in the Personal Home </a:t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337" name="Google Shape;33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00" y="1182888"/>
            <a:ext cx="4529151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Original: Participate in Weekly Check-ins 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343" name="Google Shape;34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0075" y="1165338"/>
            <a:ext cx="3725025" cy="3603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9" y="1346677"/>
            <a:ext cx="4461217" cy="3344299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31"/>
          <p:cNvSpPr/>
          <p:nvPr/>
        </p:nvSpPr>
        <p:spPr>
          <a:xfrm>
            <a:off x="311700" y="3078175"/>
            <a:ext cx="973500" cy="1612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New: Participate in Weekly Check-ins 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351" name="Google Shape;351;p32"/>
          <p:cNvSpPr txBox="1"/>
          <p:nvPr/>
        </p:nvSpPr>
        <p:spPr>
          <a:xfrm>
            <a:off x="5670600" y="1339125"/>
            <a:ext cx="3161700" cy="35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Description: </a:t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700"/>
              <a:buFont typeface="Nunito SemiBold"/>
              <a:buChar char="-"/>
            </a:pP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Fewer clicks to reach weekly check-in form</a:t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700"/>
              <a:buFont typeface="Nunito SemiBold"/>
              <a:buChar char="-"/>
            </a:pPr>
            <a:r>
              <a:rPr lang="en" sz="1700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Completing it sends you back to the Personal Home tab</a:t>
            </a:r>
            <a:endParaRPr sz="1700"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352" name="Google Shape;35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800" y="1182888"/>
            <a:ext cx="4882355" cy="3820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3"/>
          <p:cNvSpPr txBox="1"/>
          <p:nvPr/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200">
                <a:solidFill>
                  <a:srgbClr val="C9DAF8"/>
                </a:solidFill>
                <a:latin typeface="Nunito"/>
                <a:ea typeface="Nunito"/>
                <a:cs typeface="Nunito"/>
                <a:sym typeface="Nunito"/>
              </a:rPr>
              <a:t>Revised Task Flows</a:t>
            </a:r>
            <a:endParaRPr b="1" sz="5200">
              <a:solidFill>
                <a:srgbClr val="C9DAF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4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Medium-Fi Prototype Simple Task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363" name="Google Shape;36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62575"/>
            <a:ext cx="8839204" cy="2818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5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Medium-Fi Prototype Moderate Task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369" name="Google Shape;36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738" y="914025"/>
            <a:ext cx="1692284" cy="3183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9923" y="914025"/>
            <a:ext cx="1633787" cy="3183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0612" y="914025"/>
            <a:ext cx="1619394" cy="318364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2" name="Google Shape;372;p35"/>
          <p:cNvCxnSpPr/>
          <p:nvPr/>
        </p:nvCxnSpPr>
        <p:spPr>
          <a:xfrm flipH="1" rot="10800000">
            <a:off x="1308286" y="1944183"/>
            <a:ext cx="995700" cy="7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373" name="Google Shape;373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16921" y="914025"/>
            <a:ext cx="1354717" cy="3183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98544" y="922319"/>
            <a:ext cx="1354718" cy="316705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5" name="Google Shape;375;p35"/>
          <p:cNvCxnSpPr/>
          <p:nvPr/>
        </p:nvCxnSpPr>
        <p:spPr>
          <a:xfrm>
            <a:off x="1698967" y="2397013"/>
            <a:ext cx="2240100" cy="2281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6" name="Google Shape;376;p35"/>
          <p:cNvCxnSpPr/>
          <p:nvPr/>
        </p:nvCxnSpPr>
        <p:spPr>
          <a:xfrm>
            <a:off x="3893090" y="4678708"/>
            <a:ext cx="2086800" cy="78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7" name="Google Shape;377;p35"/>
          <p:cNvCxnSpPr>
            <a:endCxn id="373" idx="2"/>
          </p:cNvCxnSpPr>
          <p:nvPr/>
        </p:nvCxnSpPr>
        <p:spPr>
          <a:xfrm flipH="1" rot="10800000">
            <a:off x="5866380" y="4097672"/>
            <a:ext cx="627900" cy="595800"/>
          </a:xfrm>
          <a:prstGeom prst="curvedConnector2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8" name="Google Shape;378;p35"/>
          <p:cNvSpPr/>
          <p:nvPr/>
        </p:nvSpPr>
        <p:spPr>
          <a:xfrm>
            <a:off x="6437416" y="3909134"/>
            <a:ext cx="113700" cy="230700"/>
          </a:xfrm>
          <a:prstGeom prst="triangle">
            <a:avLst>
              <a:gd fmla="val 50000" name="adj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79" name="Google Shape;379;p35"/>
          <p:cNvCxnSpPr/>
          <p:nvPr/>
        </p:nvCxnSpPr>
        <p:spPr>
          <a:xfrm>
            <a:off x="6670494" y="2262564"/>
            <a:ext cx="1026300" cy="1428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0" name="Google Shape;380;p35"/>
          <p:cNvCxnSpPr>
            <a:endCxn id="371" idx="1"/>
          </p:cNvCxnSpPr>
          <p:nvPr/>
        </p:nvCxnSpPr>
        <p:spPr>
          <a:xfrm flipH="1" rot="10800000">
            <a:off x="3357212" y="2505848"/>
            <a:ext cx="713400" cy="935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1" name="Google Shape;381;p35"/>
          <p:cNvCxnSpPr>
            <a:stCxn id="369" idx="2"/>
            <a:endCxn id="371" idx="2"/>
          </p:cNvCxnSpPr>
          <p:nvPr/>
        </p:nvCxnSpPr>
        <p:spPr>
          <a:xfrm flipH="1" rot="-5400000">
            <a:off x="3108230" y="2326320"/>
            <a:ext cx="600" cy="3543300"/>
          </a:xfrm>
          <a:prstGeom prst="curvedConnector3">
            <a:avLst>
              <a:gd fmla="val 39687586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2" name="Google Shape;382;p35"/>
          <p:cNvSpPr/>
          <p:nvPr/>
        </p:nvSpPr>
        <p:spPr>
          <a:xfrm>
            <a:off x="1280095" y="3909122"/>
            <a:ext cx="113700" cy="230700"/>
          </a:xfrm>
          <a:prstGeom prst="triangle">
            <a:avLst>
              <a:gd fmla="val 50000" name="adj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3" name="Google Shape;383;p35"/>
          <p:cNvCxnSpPr>
            <a:stCxn id="382" idx="3"/>
            <a:endCxn id="374" idx="2"/>
          </p:cNvCxnSpPr>
          <p:nvPr/>
        </p:nvCxnSpPr>
        <p:spPr>
          <a:xfrm rot="-5400000">
            <a:off x="4631245" y="795122"/>
            <a:ext cx="50400" cy="6639000"/>
          </a:xfrm>
          <a:prstGeom prst="curvedConnector3">
            <a:avLst>
              <a:gd fmla="val -472470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6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Medium-Fi Prototype Complex Task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389" name="Google Shape;38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6525" y="941525"/>
            <a:ext cx="5290941" cy="3973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7"/>
          <p:cNvSpPr txBox="1"/>
          <p:nvPr>
            <p:ph type="title"/>
          </p:nvPr>
        </p:nvSpPr>
        <p:spPr>
          <a:xfrm>
            <a:off x="311700" y="521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Revised Sketches: Summary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395" name="Google Shape;39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236176" y="422999"/>
            <a:ext cx="1549523" cy="1549523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37"/>
          <p:cNvSpPr txBox="1"/>
          <p:nvPr/>
        </p:nvSpPr>
        <p:spPr>
          <a:xfrm>
            <a:off x="839850" y="1398725"/>
            <a:ext cx="7696800" cy="3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Font typeface="Nunito"/>
              <a:buChar char="●"/>
            </a:pPr>
            <a:r>
              <a:rPr b="1"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Main feedback from last tests: </a:t>
            </a:r>
            <a:endParaRPr b="1" sz="18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We needed to rethink how we want users to add goals and complete check-in forms </a:t>
            </a:r>
            <a:r>
              <a:rPr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because</a:t>
            </a:r>
            <a:r>
              <a:rPr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 it was confusing </a:t>
            </a:r>
            <a:endParaRPr sz="18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Font typeface="Nunito"/>
              <a:buChar char="●"/>
            </a:pPr>
            <a:r>
              <a:rPr b="1"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Goals in each of new sketches: </a:t>
            </a:r>
            <a:endParaRPr b="1" sz="18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Allow task completion with </a:t>
            </a:r>
            <a:r>
              <a:rPr b="1"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fewer clicks</a:t>
            </a:r>
            <a:r>
              <a:rPr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 and </a:t>
            </a:r>
            <a:r>
              <a:rPr b="1"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simplify the UI </a:t>
            </a:r>
            <a:r>
              <a:rPr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to make it more intuitive </a:t>
            </a:r>
            <a:endParaRPr sz="18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More information is present on the Group Home and Personal Home, so hopefully users have a better sense of direction </a:t>
            </a:r>
            <a:endParaRPr sz="18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Prototype Implementation: Figma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grpSp>
        <p:nvGrpSpPr>
          <p:cNvPr id="402" name="Google Shape;402;p38"/>
          <p:cNvGrpSpPr/>
          <p:nvPr/>
        </p:nvGrpSpPr>
        <p:grpSpPr>
          <a:xfrm flipH="1" rot="10800000">
            <a:off x="5964907" y="1334828"/>
            <a:ext cx="745226" cy="528410"/>
            <a:chOff x="3300325" y="335525"/>
            <a:chExt cx="433725" cy="395250"/>
          </a:xfrm>
        </p:grpSpPr>
        <p:sp>
          <p:nvSpPr>
            <p:cNvPr id="403" name="Google Shape;403;p38"/>
            <p:cNvSpPr/>
            <p:nvPr/>
          </p:nvSpPr>
          <p:spPr>
            <a:xfrm>
              <a:off x="3300325" y="476675"/>
              <a:ext cx="84725" cy="254100"/>
            </a:xfrm>
            <a:custGeom>
              <a:rect b="b" l="l" r="r" t="t"/>
              <a:pathLst>
                <a:path extrusionOk="0" h="10164" w="3389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04" name="Google Shape;404;p38"/>
            <p:cNvSpPr/>
            <p:nvPr/>
          </p:nvSpPr>
          <p:spPr>
            <a:xfrm>
              <a:off x="3413250" y="335525"/>
              <a:ext cx="320800" cy="395250"/>
            </a:xfrm>
            <a:custGeom>
              <a:rect b="b" l="l" r="r" t="t"/>
              <a:pathLst>
                <a:path extrusionOk="0" h="15810" w="12832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05" name="Google Shape;405;p38"/>
          <p:cNvSpPr txBox="1"/>
          <p:nvPr/>
        </p:nvSpPr>
        <p:spPr>
          <a:xfrm>
            <a:off x="1461575" y="2708750"/>
            <a:ext cx="2689800" cy="23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Nunito"/>
              <a:buChar char="●"/>
            </a:pPr>
            <a:r>
              <a:rPr lang="en" sz="16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Collaborative: we can work on it together at the same time</a:t>
            </a:r>
            <a:endParaRPr sz="16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Nunito"/>
              <a:buChar char="●"/>
            </a:pPr>
            <a:r>
              <a:rPr lang="en" sz="16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Effective for creating a realistic </a:t>
            </a:r>
            <a:r>
              <a:rPr lang="en" sz="16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looking</a:t>
            </a:r>
            <a:r>
              <a:rPr lang="en" sz="16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 design </a:t>
            </a:r>
            <a:endParaRPr sz="16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06" name="Google Shape;406;p38"/>
          <p:cNvSpPr txBox="1"/>
          <p:nvPr/>
        </p:nvSpPr>
        <p:spPr>
          <a:xfrm>
            <a:off x="4992625" y="2708750"/>
            <a:ext cx="2689800" cy="23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Nunito"/>
              <a:buChar char="●"/>
            </a:pPr>
            <a:r>
              <a:rPr lang="en" sz="16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It takes a while to learn how to use Figma </a:t>
            </a:r>
            <a:endParaRPr sz="16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Nunito"/>
              <a:buChar char="●"/>
            </a:pPr>
            <a:r>
              <a:rPr lang="en" sz="16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Hard to allow for scrolling, text editing, etc. for the testers</a:t>
            </a:r>
            <a:endParaRPr sz="16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07" name="Google Shape;407;p38"/>
          <p:cNvSpPr txBox="1"/>
          <p:nvPr/>
        </p:nvSpPr>
        <p:spPr>
          <a:xfrm>
            <a:off x="1589075" y="2065850"/>
            <a:ext cx="24348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4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Pros</a:t>
            </a:r>
            <a:endParaRPr b="1" sz="2900">
              <a:solidFill>
                <a:schemeClr val="dk2"/>
              </a:solidFill>
            </a:endParaRPr>
          </a:p>
        </p:txBody>
      </p:sp>
      <p:sp>
        <p:nvSpPr>
          <p:cNvPr id="408" name="Google Shape;408;p38"/>
          <p:cNvSpPr txBox="1"/>
          <p:nvPr/>
        </p:nvSpPr>
        <p:spPr>
          <a:xfrm>
            <a:off x="5120125" y="2065850"/>
            <a:ext cx="24348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4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Cons</a:t>
            </a:r>
            <a:endParaRPr b="1" sz="2900">
              <a:solidFill>
                <a:schemeClr val="dk2"/>
              </a:solidFill>
            </a:endParaRPr>
          </a:p>
        </p:txBody>
      </p:sp>
      <p:grpSp>
        <p:nvGrpSpPr>
          <p:cNvPr id="409" name="Google Shape;409;p38"/>
          <p:cNvGrpSpPr/>
          <p:nvPr/>
        </p:nvGrpSpPr>
        <p:grpSpPr>
          <a:xfrm>
            <a:off x="2492787" y="1220329"/>
            <a:ext cx="627383" cy="642915"/>
            <a:chOff x="3300325" y="249875"/>
            <a:chExt cx="433725" cy="480900"/>
          </a:xfrm>
        </p:grpSpPr>
        <p:sp>
          <p:nvSpPr>
            <p:cNvPr id="410" name="Google Shape;410;p38"/>
            <p:cNvSpPr/>
            <p:nvPr/>
          </p:nvSpPr>
          <p:spPr>
            <a:xfrm>
              <a:off x="3300325" y="476675"/>
              <a:ext cx="84725" cy="254100"/>
            </a:xfrm>
            <a:custGeom>
              <a:rect b="b" l="l" r="r" t="t"/>
              <a:pathLst>
                <a:path extrusionOk="0" h="10164" w="3389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11" name="Google Shape;411;p38"/>
            <p:cNvSpPr/>
            <p:nvPr/>
          </p:nvSpPr>
          <p:spPr>
            <a:xfrm>
              <a:off x="3413250" y="335525"/>
              <a:ext cx="320800" cy="395250"/>
            </a:xfrm>
            <a:custGeom>
              <a:rect b="b" l="l" r="r" t="t"/>
              <a:pathLst>
                <a:path extrusionOk="0" h="15810" w="12832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12" name="Google Shape;412;p38"/>
            <p:cNvSpPr/>
            <p:nvPr/>
          </p:nvSpPr>
          <p:spPr>
            <a:xfrm>
              <a:off x="3610875" y="334550"/>
              <a:ext cx="56475" cy="28250"/>
            </a:xfrm>
            <a:custGeom>
              <a:rect b="b" l="l" r="r" t="t"/>
              <a:pathLst>
                <a:path extrusionOk="0" h="1130" w="2259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13" name="Google Shape;413;p38"/>
            <p:cNvSpPr/>
            <p:nvPr/>
          </p:nvSpPr>
          <p:spPr>
            <a:xfrm>
              <a:off x="346767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14" name="Google Shape;414;p38"/>
            <p:cNvSpPr/>
            <p:nvPr/>
          </p:nvSpPr>
          <p:spPr>
            <a:xfrm>
              <a:off x="3413250" y="334550"/>
              <a:ext cx="56500" cy="28250"/>
            </a:xfrm>
            <a:custGeom>
              <a:rect b="b" l="l" r="r" t="t"/>
              <a:pathLst>
                <a:path extrusionOk="0" h="1130" w="226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15" name="Google Shape;415;p38"/>
            <p:cNvSpPr/>
            <p:nvPr/>
          </p:nvSpPr>
          <p:spPr>
            <a:xfrm>
              <a:off x="356652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pic>
        <p:nvPicPr>
          <p:cNvPr id="416" name="Google Shape;41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282777" y="215575"/>
            <a:ext cx="1549523" cy="1549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Prototype Implementation</a:t>
            </a:r>
            <a:endParaRPr>
              <a:solidFill>
                <a:srgbClr val="07376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422" name="Google Shape;422;p39"/>
          <p:cNvSpPr txBox="1"/>
          <p:nvPr/>
        </p:nvSpPr>
        <p:spPr>
          <a:xfrm>
            <a:off x="839850" y="1474925"/>
            <a:ext cx="7696800" cy="3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Font typeface="Nunito"/>
              <a:buChar char="●"/>
            </a:pPr>
            <a:r>
              <a:rPr b="1"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Things we hard-coded</a:t>
            </a:r>
            <a:endParaRPr b="1" sz="18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500"/>
              <a:buFont typeface="Nunito"/>
              <a:buChar char="○"/>
            </a:pPr>
            <a:r>
              <a:rPr lang="en" sz="15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Since we have no users yet, we had to hard-code our group members, profiles, chats, check-in forms, and goals</a:t>
            </a:r>
            <a:endParaRPr sz="15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Font typeface="Nunito"/>
              <a:buChar char="●"/>
            </a:pPr>
            <a:r>
              <a:rPr b="1" lang="en" sz="18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Limitations</a:t>
            </a:r>
            <a:endParaRPr sz="18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500"/>
              <a:buFont typeface="Nunito"/>
              <a:buChar char="○"/>
            </a:pPr>
            <a:r>
              <a:rPr lang="en" sz="15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The screens aren’t scrollable, so the Figma screens don’t display as much as they may on the actual app</a:t>
            </a:r>
            <a:endParaRPr sz="15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500"/>
              <a:buFont typeface="Nunito"/>
              <a:buChar char="○"/>
            </a:pPr>
            <a:r>
              <a:rPr lang="en" sz="1500">
                <a:solidFill>
                  <a:srgbClr val="073763"/>
                </a:solidFill>
                <a:latin typeface="Nunito"/>
                <a:ea typeface="Nunito"/>
                <a:cs typeface="Nunito"/>
                <a:sym typeface="Nunito"/>
              </a:rPr>
              <a:t>Unable to type in the text boxes and fill out responses yet</a:t>
            </a:r>
            <a:endParaRPr sz="1500">
              <a:solidFill>
                <a:srgbClr val="07376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